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3"/>
  </p:notesMasterIdLst>
  <p:sldIdLst>
    <p:sldId id="3229" r:id="rId3"/>
    <p:sldId id="3299" r:id="rId4"/>
    <p:sldId id="3302" r:id="rId5"/>
    <p:sldId id="3318" r:id="rId6"/>
    <p:sldId id="3303" r:id="rId7"/>
    <p:sldId id="3319" r:id="rId8"/>
    <p:sldId id="3320" r:id="rId9"/>
    <p:sldId id="3321" r:id="rId10"/>
    <p:sldId id="3322" r:id="rId11"/>
    <p:sldId id="3323" r:id="rId12"/>
    <p:sldId id="3324" r:id="rId13"/>
    <p:sldId id="3325" r:id="rId14"/>
    <p:sldId id="3326" r:id="rId15"/>
    <p:sldId id="3327" r:id="rId16"/>
    <p:sldId id="3311" r:id="rId17"/>
    <p:sldId id="3312" r:id="rId18"/>
    <p:sldId id="3313" r:id="rId19"/>
    <p:sldId id="3314" r:id="rId20"/>
    <p:sldId id="3328" r:id="rId21"/>
    <p:sldId id="3329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EEC"/>
    <a:srgbClr val="A365D1"/>
    <a:srgbClr val="240DFB"/>
    <a:srgbClr val="F4B268"/>
    <a:srgbClr val="007F00"/>
    <a:srgbClr val="FF0000"/>
    <a:srgbClr val="5CB6D0"/>
    <a:srgbClr val="85ECEC"/>
    <a:srgbClr val="D7F6F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725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AAE12-87DC-4F28-A7F0-16C155AD7050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D8603-8D30-4081-9889-FCCA9021E0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解剖信息 </a:t>
            </a:r>
            <a:r>
              <a:rPr lang="en-US" altLang="zh-CN" dirty="0"/>
              <a:t>+ </a:t>
            </a:r>
            <a:r>
              <a:rPr lang="zh-CN" altLang="en-US" dirty="0"/>
              <a:t>拓扑信息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911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8447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771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994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 </a:t>
            </a:r>
            <a:r>
              <a:rPr lang="en-US" altLang="zh-CN" dirty="0"/>
              <a:t>pre – </a:t>
            </a:r>
            <a:r>
              <a:rPr lang="zh-CN" altLang="en-US" dirty="0"/>
              <a:t>评价指标的介绍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 – </a:t>
            </a:r>
            <a:r>
              <a:rPr lang="zh-CN" altLang="en-US" dirty="0"/>
              <a:t>与其它模型的性能比较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2 – </a:t>
            </a:r>
            <a:r>
              <a:rPr lang="zh-CN" altLang="en-US" dirty="0"/>
              <a:t>预训练的心脏区域分割模块的性能对分割的影响</a:t>
            </a:r>
            <a:endParaRPr lang="en-US" altLang="zh-CN" dirty="0"/>
          </a:p>
          <a:p>
            <a:r>
              <a:rPr lang="en-US" altLang="zh-CN" dirty="0"/>
              <a:t>vs ResUNet</a:t>
            </a:r>
            <a:r>
              <a:rPr lang="zh-CN" altLang="en-US" dirty="0"/>
              <a:t>：分割更准确、连通性更加良好，细碎血管明显减少；（加入拓扑信息是有用的）</a:t>
            </a:r>
            <a:endParaRPr lang="en-US" altLang="zh-CN" dirty="0"/>
          </a:p>
          <a:p>
            <a:r>
              <a:rPr lang="en-US" altLang="zh-CN" dirty="0"/>
              <a:t>Vs </a:t>
            </a:r>
            <a:r>
              <a:rPr lang="en-US" altLang="zh-CN" dirty="0" err="1"/>
              <a:t>TopNet</a:t>
            </a:r>
            <a:r>
              <a:rPr lang="zh-CN" altLang="en-US" dirty="0"/>
              <a:t>：连通性更好 （血管 </a:t>
            </a:r>
            <a:r>
              <a:rPr lang="en-US" altLang="zh-CN" dirty="0"/>
              <a:t>+ </a:t>
            </a:r>
            <a:r>
              <a:rPr lang="zh-CN" altLang="en-US" dirty="0"/>
              <a:t>中心线 </a:t>
            </a:r>
            <a:r>
              <a:rPr lang="en-US" altLang="zh-CN" dirty="0"/>
              <a:t>+ </a:t>
            </a:r>
            <a:r>
              <a:rPr lang="zh-CN" altLang="en-US" dirty="0"/>
              <a:t>拓扑距离 → 新的拓扑信息是有用的）</a:t>
            </a:r>
            <a:endParaRPr lang="en-US" altLang="zh-CN" dirty="0"/>
          </a:p>
          <a:p>
            <a:r>
              <a:rPr lang="en-US" altLang="zh-CN" dirty="0"/>
              <a:t>Vs </a:t>
            </a:r>
            <a:r>
              <a:rPr lang="en-US" altLang="zh-CN" dirty="0" err="1"/>
              <a:t>PDSNet</a:t>
            </a:r>
            <a:r>
              <a:rPr lang="zh-CN" altLang="en-US" dirty="0"/>
              <a:t>：减少了过分割情况、连通性相差不大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3 – </a:t>
            </a:r>
            <a:r>
              <a:rPr lang="zh-CN" altLang="en-US" dirty="0"/>
              <a:t>消融实验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4 – </a:t>
            </a:r>
            <a:r>
              <a:rPr lang="zh-CN" altLang="en-US" dirty="0"/>
              <a:t>交叉数据集实验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272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递进模型</a:t>
            </a:r>
            <a:r>
              <a:rPr lang="en-US" altLang="zh-CN" dirty="0"/>
              <a:t>×</a:t>
            </a:r>
          </a:p>
          <a:p>
            <a:endParaRPr lang="en-US" altLang="zh-CN" dirty="0"/>
          </a:p>
          <a:p>
            <a:r>
              <a:rPr lang="zh-CN" altLang="en-US" dirty="0"/>
              <a:t>高信息密度模块（目标模块）给低信息密度模块带去提示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8105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202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633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991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4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12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为什么会有用？结合</a:t>
            </a:r>
            <a:r>
              <a:rPr lang="en-US" altLang="zh-CN" dirty="0"/>
              <a:t>R2</a:t>
            </a:r>
            <a:r>
              <a:rPr lang="zh-CN" altLang="en-US" dirty="0"/>
              <a:t>的评论再进行一下思考。</a:t>
            </a:r>
            <a:endParaRPr lang="en-US" altLang="zh-CN" dirty="0"/>
          </a:p>
          <a:p>
            <a:r>
              <a:rPr lang="zh-CN" altLang="en-US" dirty="0"/>
              <a:t>启示 </a:t>
            </a:r>
            <a:r>
              <a:rPr lang="en-US" altLang="zh-CN" dirty="0"/>
              <a:t>-&gt; </a:t>
            </a:r>
            <a:r>
              <a:rPr lang="zh-CN" altLang="en-US" dirty="0"/>
              <a:t>基于管径的重要性计算（损失函数的加权值、通过修改</a:t>
            </a:r>
            <a:r>
              <a:rPr lang="en-US" altLang="zh-CN" dirty="0"/>
              <a:t>mask</a:t>
            </a:r>
            <a:r>
              <a:rPr lang="zh-CN" altLang="en-US" dirty="0"/>
              <a:t>得到的学习方向引导）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98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2" y="1122364"/>
            <a:ext cx="9144000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8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2" y="365128"/>
            <a:ext cx="7734301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6DC35-3D39-4E5D-813A-1465AB5946E1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6EB1-3B9C-423A-A463-BABF6B6D69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7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5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6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90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90" y="2505076"/>
            <a:ext cx="515778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6"/>
            <a:ext cx="5183189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90" y="987428"/>
            <a:ext cx="617219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0" y="987428"/>
            <a:ext cx="617219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7530" indent="0">
              <a:buNone/>
              <a:defRPr sz="2000"/>
            </a:lvl5pPr>
            <a:lvl6pPr marL="2284730" indent="0">
              <a:buNone/>
              <a:defRPr sz="2000"/>
            </a:lvl6pPr>
            <a:lvl7pPr marL="2741930" indent="0">
              <a:buNone/>
              <a:defRPr sz="2000"/>
            </a:lvl7pPr>
            <a:lvl8pPr marL="3198495" indent="0">
              <a:buNone/>
              <a:defRPr sz="2000"/>
            </a:lvl8pPr>
            <a:lvl9pPr marL="3655695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72DE3-FE0A-428A-AB10-325226F2F564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Click="0" advTm="1000">
    <p:randomBar dir="vert"/>
  </p:transition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215372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201406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67700" y="2894012"/>
            <a:ext cx="7296150" cy="1069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 Anatomy- and Topology-Preserving Framework for Coronary Artery Segmentation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507530" y="517524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Accepted by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TMI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 2023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E4D096-15C3-1E81-0012-8C90930CD243}"/>
              </a:ext>
            </a:extLst>
          </p:cNvPr>
          <p:cNvSpPr txBox="1"/>
          <p:nvPr/>
        </p:nvSpPr>
        <p:spPr>
          <a:xfrm>
            <a:off x="529696" y="1081361"/>
            <a:ext cx="556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(4)  </a:t>
            </a: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层次拓扑结构学习模块</a:t>
            </a:r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——</a:t>
            </a: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中心线热力图回归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C9CFCF0-5462-5B76-CE07-ACFF2FF3F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34" y="1855055"/>
            <a:ext cx="4758317" cy="3543308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AE1E6DBF-A052-4C05-922F-5CA3C7626CEC}"/>
              </a:ext>
            </a:extLst>
          </p:cNvPr>
          <p:cNvGrpSpPr/>
          <p:nvPr/>
        </p:nvGrpSpPr>
        <p:grpSpPr>
          <a:xfrm>
            <a:off x="6021279" y="1575489"/>
            <a:ext cx="6233026" cy="4201150"/>
            <a:chOff x="5873249" y="1803761"/>
            <a:chExt cx="6233026" cy="42011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06AD2EA-31FF-066E-2F7A-CB61D09AD2A2}"/>
                    </a:ext>
                  </a:extLst>
                </p:cNvPr>
                <p:cNvSpPr txBox="1"/>
                <p:nvPr/>
              </p:nvSpPr>
              <p:spPr>
                <a:xfrm>
                  <a:off x="5873249" y="1803761"/>
                  <a:ext cx="6233026" cy="42011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CN" altLang="en-US" sz="1600" b="1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回归拟合目标</a:t>
                  </a:r>
                  <a:r>
                    <a:rPr lang="zh-CN" altLang="en-US" sz="1600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：</a:t>
                  </a:r>
                  <a:r>
                    <a:rPr lang="zh-CN" altLang="en-US" sz="1600" b="1" strike="sngStrike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中心线</a:t>
                  </a:r>
                  <a:r>
                    <a:rPr lang="en-US" altLang="zh-CN" sz="1600" b="1" strike="sngStrike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×</a:t>
                  </a:r>
                  <a:r>
                    <a:rPr lang="zh-CN" altLang="en-US" sz="1600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 </a:t>
                  </a:r>
                  <a:r>
                    <a:rPr lang="zh-CN" altLang="en-US" sz="1600" b="1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中心线热力图√</a:t>
                  </a:r>
                  <a:endParaRPr lang="en-US" altLang="zh-CN" sz="1600" b="1" dirty="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  <a:p>
                  <a:pPr>
                    <a:spcBef>
                      <a:spcPts val="600"/>
                    </a:spcBef>
                  </a:pPr>
                  <a:r>
                    <a:rPr lang="zh-CN" altLang="en-US" sz="14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      在过中心线上的点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且与</m:t>
                      </m:r>
                    </m:oMath>
                  </a14:m>
                  <a:r>
                    <a:rPr lang="zh-CN" altLang="en-US" sz="14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中心线垂直的血管截面上计算：</a:t>
                  </a:r>
                  <a:endParaRPr lang="en-US" altLang="zh-CN" sz="1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>
                    <a:spcBef>
                      <a:spcPts val="600"/>
                    </a:spcBef>
                  </a:pPr>
                  <a:endParaRPr lang="en-US" altLang="zh-CN" sz="1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>
                    <a:spcBef>
                      <a:spcPts val="600"/>
                    </a:spcBef>
                  </a:pPr>
                  <a:endParaRPr lang="en-US" altLang="zh-CN" sz="1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>
                    <a:spcBef>
                      <a:spcPts val="600"/>
                    </a:spcBef>
                  </a:pPr>
                  <a:endParaRPr lang="en-US" altLang="zh-CN" sz="1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>
                    <a:spcBef>
                      <a:spcPts val="600"/>
                    </a:spcBef>
                  </a:pPr>
                  <a:endParaRPr lang="en-US" altLang="zh-CN" sz="1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>
                    <a:spcBef>
                      <a:spcPts val="600"/>
                    </a:spcBef>
                  </a:pPr>
                  <a:endParaRPr lang="en-US" altLang="zh-CN" sz="1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>
                    <a:spcBef>
                      <a:spcPts val="600"/>
                    </a:spcBef>
                  </a:pPr>
                  <a:endParaRPr lang="en-US" altLang="zh-CN" sz="1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>
                    <a:spcBef>
                      <a:spcPts val="600"/>
                    </a:spcBef>
                  </a:pPr>
                  <a:endParaRPr lang="en-US" altLang="zh-CN" sz="1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>
                    <a:spcBef>
                      <a:spcPts val="600"/>
                    </a:spcBef>
                  </a:pPr>
                  <a:endParaRPr lang="en-US" altLang="zh-CN" sz="1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>
                    <a:spcBef>
                      <a:spcPts val="600"/>
                    </a:spcBef>
                  </a:pPr>
                  <a:endParaRPr lang="en-US" altLang="zh-CN" sz="1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>
                    <a:spcBef>
                      <a:spcPts val="600"/>
                    </a:spcBef>
                  </a:pPr>
                  <a:endParaRPr lang="en-US" altLang="zh-CN" sz="1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285750" indent="-285750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zh-CN" altLang="en-US" sz="14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对所有中心线进行平滑的同时，使狭窄血管的中心线被显著增强。</a:t>
                  </a:r>
                  <a:endParaRPr lang="en-US" altLang="zh-CN" sz="1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285750" indent="-285750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zh-CN" altLang="en-US" sz="1600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损失函数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：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Mean Squared Error 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→ </a:t>
                  </a:r>
                  <a:endPara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06AD2EA-31FF-066E-2F7A-CB61D09AD2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3249" y="1803761"/>
                  <a:ext cx="6233026" cy="4201150"/>
                </a:xfrm>
                <a:prstGeom prst="rect">
                  <a:avLst/>
                </a:prstGeom>
                <a:blipFill>
                  <a:blip r:embed="rId5"/>
                  <a:stretch>
                    <a:fillRect l="-391" t="-435" b="-1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70B670A-C60F-B8AF-9FA8-6CD7D2637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7894" y="2494040"/>
              <a:ext cx="2607182" cy="1776322"/>
            </a:xfrm>
            <a:prstGeom prst="rect">
              <a:avLst/>
            </a:prstGeom>
          </p:spPr>
        </p:pic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63E3C7D-9D50-ECB8-3B7D-53733374207F}"/>
                </a:ext>
              </a:extLst>
            </p:cNvPr>
            <p:cNvGrpSpPr/>
            <p:nvPr/>
          </p:nvGrpSpPr>
          <p:grpSpPr>
            <a:xfrm>
              <a:off x="8958795" y="2494040"/>
              <a:ext cx="2740171" cy="1752742"/>
              <a:chOff x="8958795" y="2356416"/>
              <a:chExt cx="2740171" cy="1752742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C53673A8-49CD-0ABB-6D5B-90E3B829DE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58795" y="2766089"/>
                <a:ext cx="2740171" cy="1343069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34B71E72-1DE8-659E-519E-F3A089C5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87776" y="2356416"/>
                <a:ext cx="2378490" cy="251571"/>
              </a:xfrm>
              <a:prstGeom prst="rect">
                <a:avLst/>
              </a:prstGeom>
            </p:spPr>
          </p:pic>
        </p:grp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4E39A89-9D12-BE85-8DB6-0BD7AF345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23025" y="4478402"/>
              <a:ext cx="2916206" cy="679049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76C33B6-BD55-DC01-73B3-EB79AD810E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32779" b="4519"/>
            <a:stretch/>
          </p:blipFill>
          <p:spPr>
            <a:xfrm>
              <a:off x="9407384" y="4402062"/>
              <a:ext cx="1782926" cy="866844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0B745914-D78F-68FA-0DCE-F93FBD5E68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12238" y="5400573"/>
            <a:ext cx="587249" cy="264978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C3E6FA3F-B296-0CC6-EC4C-967C0435FBC4}"/>
              </a:ext>
            </a:extLst>
          </p:cNvPr>
          <p:cNvGrpSpPr/>
          <p:nvPr/>
        </p:nvGrpSpPr>
        <p:grpSpPr>
          <a:xfrm>
            <a:off x="1590674" y="2832875"/>
            <a:ext cx="4107036" cy="1138973"/>
            <a:chOff x="1590674" y="2832875"/>
            <a:chExt cx="4107036" cy="1138973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3BD5D2F-B684-6FFB-1BF7-5FA3B4E0165A}"/>
                </a:ext>
              </a:extLst>
            </p:cNvPr>
            <p:cNvSpPr/>
            <p:nvPr/>
          </p:nvSpPr>
          <p:spPr>
            <a:xfrm>
              <a:off x="1590674" y="3281569"/>
              <a:ext cx="3893377" cy="690279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8EEC2F64-CFB1-10C4-EFEE-C38381EA78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8585" y="2832875"/>
              <a:ext cx="619125" cy="39052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D8B83D6-6B34-83A1-D5B8-4A7194A5D205}"/>
              </a:ext>
            </a:extLst>
          </p:cNvPr>
          <p:cNvCxnSpPr>
            <a:cxnSpLocks/>
          </p:cNvCxnSpPr>
          <p:nvPr/>
        </p:nvCxnSpPr>
        <p:spPr>
          <a:xfrm>
            <a:off x="5857875" y="1517471"/>
            <a:ext cx="0" cy="431426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93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E4D096-15C3-1E81-0012-8C90930CD243}"/>
              </a:ext>
            </a:extLst>
          </p:cNvPr>
          <p:cNvSpPr txBox="1"/>
          <p:nvPr/>
        </p:nvSpPr>
        <p:spPr>
          <a:xfrm>
            <a:off x="529697" y="1081361"/>
            <a:ext cx="453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(5)  </a:t>
            </a: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层次拓扑结构学习模块</a:t>
            </a:r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——</a:t>
            </a: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连通性预测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C9CFCF0-5462-5B76-CE07-ACFF2FF3F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34" y="1855055"/>
            <a:ext cx="4758317" cy="3543308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4C77667-39F7-0D41-6890-C391A349E8F6}"/>
              </a:ext>
            </a:extLst>
          </p:cNvPr>
          <p:cNvGrpSpPr/>
          <p:nvPr/>
        </p:nvGrpSpPr>
        <p:grpSpPr>
          <a:xfrm>
            <a:off x="1590674" y="4057365"/>
            <a:ext cx="4199756" cy="1340998"/>
            <a:chOff x="1590674" y="4057365"/>
            <a:chExt cx="4199756" cy="1340998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3BD5D2F-B684-6FFB-1BF7-5FA3B4E0165A}"/>
                </a:ext>
              </a:extLst>
            </p:cNvPr>
            <p:cNvSpPr/>
            <p:nvPr/>
          </p:nvSpPr>
          <p:spPr>
            <a:xfrm>
              <a:off x="1590674" y="4500769"/>
              <a:ext cx="3893377" cy="897594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958ADC29-4F9E-6007-FE6D-E990DE6C81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1305" y="4057365"/>
              <a:ext cx="619125" cy="39052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D01CF86-2EB0-A7D3-BB86-417DF632B143}"/>
              </a:ext>
            </a:extLst>
          </p:cNvPr>
          <p:cNvGrpSpPr/>
          <p:nvPr/>
        </p:nvGrpSpPr>
        <p:grpSpPr>
          <a:xfrm>
            <a:off x="6089650" y="1543494"/>
            <a:ext cx="5753100" cy="4110741"/>
            <a:chOff x="5943600" y="1558982"/>
            <a:chExt cx="5753100" cy="411074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3920823-BAF3-DEBD-F99E-1830EE1CC84E}"/>
                </a:ext>
              </a:extLst>
            </p:cNvPr>
            <p:cNvSpPr txBox="1"/>
            <p:nvPr/>
          </p:nvSpPr>
          <p:spPr>
            <a:xfrm>
              <a:off x="5943600" y="1558982"/>
              <a:ext cx="5753100" cy="4110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解码器输出形状：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 * W * H * C * 27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“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27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”：当前位置体素 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+ 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邻接的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26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个体素为血管的可能性</a:t>
              </a:r>
              <a:endPara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标准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label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的形状：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 * n * n * 27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损失函数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Weighted Cross-entropy Loss 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→ 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6B702C1-8DDF-FE0D-198C-B38211016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2083" y="2577284"/>
              <a:ext cx="3962707" cy="2221517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1EC3B33-4372-7FDF-99F7-80E5D4D7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10743" y="5273027"/>
              <a:ext cx="638264" cy="342948"/>
            </a:xfrm>
            <a:prstGeom prst="rect">
              <a:avLst/>
            </a:prstGeom>
          </p:spPr>
        </p:pic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E2BDA90-0AB5-A177-A094-F4F8E9389072}"/>
              </a:ext>
            </a:extLst>
          </p:cNvPr>
          <p:cNvCxnSpPr>
            <a:cxnSpLocks/>
          </p:cNvCxnSpPr>
          <p:nvPr/>
        </p:nvCxnSpPr>
        <p:spPr>
          <a:xfrm>
            <a:off x="5857875" y="1517471"/>
            <a:ext cx="0" cy="431426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20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E4D096-15C3-1E81-0012-8C90930CD243}"/>
              </a:ext>
            </a:extLst>
          </p:cNvPr>
          <p:cNvSpPr txBox="1"/>
          <p:nvPr/>
        </p:nvSpPr>
        <p:spPr>
          <a:xfrm>
            <a:off x="529696" y="1081361"/>
            <a:ext cx="621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(6)  </a:t>
            </a: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层次拓扑结构学习模块</a:t>
            </a:r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——</a:t>
            </a: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预测阶段的输出后处理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C9CFCF0-5462-5B76-CE07-ACFF2FF3F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34" y="1855055"/>
            <a:ext cx="4758317" cy="3543308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D3BD5D2F-B684-6FFB-1BF7-5FA3B4E0165A}"/>
              </a:ext>
            </a:extLst>
          </p:cNvPr>
          <p:cNvSpPr/>
          <p:nvPr/>
        </p:nvSpPr>
        <p:spPr>
          <a:xfrm>
            <a:off x="1590674" y="4500769"/>
            <a:ext cx="3893377" cy="897594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58ADC29-4F9E-6007-FE6D-E990DE6C81A8}"/>
              </a:ext>
            </a:extLst>
          </p:cNvPr>
          <p:cNvCxnSpPr>
            <a:cxnSpLocks/>
          </p:cNvCxnSpPr>
          <p:nvPr/>
        </p:nvCxnSpPr>
        <p:spPr>
          <a:xfrm flipH="1">
            <a:off x="5171305" y="4057365"/>
            <a:ext cx="619125" cy="3905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93973B9-D925-168B-9A7D-DAD179B768F7}"/>
              </a:ext>
            </a:extLst>
          </p:cNvPr>
          <p:cNvCxnSpPr>
            <a:cxnSpLocks/>
          </p:cNvCxnSpPr>
          <p:nvPr/>
        </p:nvCxnSpPr>
        <p:spPr>
          <a:xfrm>
            <a:off x="5857875" y="1517471"/>
            <a:ext cx="0" cy="431426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D760C49-3DA9-7744-8E26-89E706A5E45B}"/>
              </a:ext>
            </a:extLst>
          </p:cNvPr>
          <p:cNvGrpSpPr/>
          <p:nvPr/>
        </p:nvGrpSpPr>
        <p:grpSpPr>
          <a:xfrm>
            <a:off x="6089650" y="1579229"/>
            <a:ext cx="6096000" cy="4537076"/>
            <a:chOff x="6089650" y="1469846"/>
            <a:chExt cx="6096000" cy="45370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4FC311C-8D40-E66B-E743-C0CD2990C8BE}"/>
                    </a:ext>
                  </a:extLst>
                </p:cNvPr>
                <p:cNvSpPr txBox="1"/>
                <p:nvPr/>
              </p:nvSpPr>
              <p:spPr>
                <a:xfrm>
                  <a:off x="6089650" y="1469846"/>
                  <a:ext cx="6096000" cy="45370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解码器输出形状：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B * W * H * C * 27</a:t>
                  </a: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600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threshold_1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：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0.5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    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作用对象：当前体素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是血管体素的可能性，即 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[</a:t>
                  </a:r>
                  <a:r>
                    <a:rPr lang="en-US" altLang="zh-CN" sz="1600" dirty="0" err="1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i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, j, k, 14]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    作用结果：可能性 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&gt;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0.5 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则进行</a:t>
                  </a:r>
                  <a:r>
                    <a:rPr lang="zh-CN" altLang="en-US" sz="1600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标记</a:t>
                  </a:r>
                  <a:endPara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600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threshold_2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：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1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     作用对象：经 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threshold 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筛选后，</a:t>
                  </a:r>
                  <a:r>
                    <a:rPr lang="zh-CN" altLang="en-US" sz="1600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被标记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的</a:t>
                  </a:r>
                  <a14:m>
                    <m:oMath xmlns:m="http://schemas.openxmlformats.org/officeDocument/2006/math">
                      <m:r>
                        <a:rPr lang="en-US" altLang="zh-CN" sz="1600" b="0" i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′,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′,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sub>
                      </m:sSub>
                    </m:oMath>
                  </a14:m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的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26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个邻接体 </a:t>
                  </a:r>
                  <a:endPara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                         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素中存在的标记数量；</a:t>
                  </a:r>
                  <a:endPara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    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作用结果：邻接体素标记数 ≥ 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1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则将当前体素视为血管内体素。</a:t>
                  </a:r>
                  <a:endPara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600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二元分割掩膜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（形状为 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B * W * H * C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）</a:t>
                  </a:r>
                  <a:endPara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     </a:t>
                  </a:r>
                  <a:r>
                    <a:rPr lang="zh-CN" altLang="en-US" sz="1600" b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预测阶段只看这一分支的输出</a:t>
                  </a:r>
                  <a:endPara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4FC311C-8D40-E66B-E743-C0CD2990C8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9650" y="1469846"/>
                  <a:ext cx="6096000" cy="4537076"/>
                </a:xfrm>
                <a:prstGeom prst="rect">
                  <a:avLst/>
                </a:prstGeom>
                <a:blipFill>
                  <a:blip r:embed="rId5"/>
                  <a:stretch>
                    <a:fillRect l="-400" b="-67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6F3528BD-C676-5083-30EF-3FB4CCFB7013}"/>
                </a:ext>
              </a:extLst>
            </p:cNvPr>
            <p:cNvCxnSpPr>
              <a:cxnSpLocks/>
            </p:cNvCxnSpPr>
            <p:nvPr/>
          </p:nvCxnSpPr>
          <p:spPr>
            <a:xfrm>
              <a:off x="6210300" y="2324100"/>
              <a:ext cx="0" cy="1026653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770B90FB-EF55-8439-D563-78EDC970C0A6}"/>
                </a:ext>
              </a:extLst>
            </p:cNvPr>
            <p:cNvCxnSpPr>
              <a:cxnSpLocks/>
            </p:cNvCxnSpPr>
            <p:nvPr/>
          </p:nvCxnSpPr>
          <p:spPr>
            <a:xfrm>
              <a:off x="6210300" y="3786394"/>
              <a:ext cx="0" cy="142875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28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E4D096-15C3-1E81-0012-8C90930CD243}"/>
              </a:ext>
            </a:extLst>
          </p:cNvPr>
          <p:cNvSpPr txBox="1"/>
          <p:nvPr/>
        </p:nvSpPr>
        <p:spPr>
          <a:xfrm>
            <a:off x="529696" y="1081361"/>
            <a:ext cx="621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(7)  </a:t>
            </a: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层次拓扑结构学习模块</a:t>
            </a:r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——</a:t>
            </a: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自底向上的交互模块 </a:t>
            </a:r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BAI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C9CFCF0-5462-5B76-CE07-ACFF2FF3F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34" y="1855055"/>
            <a:ext cx="4758317" cy="3543308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93973B9-D925-168B-9A7D-DAD179B768F7}"/>
              </a:ext>
            </a:extLst>
          </p:cNvPr>
          <p:cNvCxnSpPr>
            <a:cxnSpLocks/>
          </p:cNvCxnSpPr>
          <p:nvPr/>
        </p:nvCxnSpPr>
        <p:spPr>
          <a:xfrm>
            <a:off x="5857875" y="1517471"/>
            <a:ext cx="0" cy="431426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DA655FB-88B2-D9C5-9229-57E9B12F1B16}"/>
              </a:ext>
            </a:extLst>
          </p:cNvPr>
          <p:cNvGrpSpPr/>
          <p:nvPr/>
        </p:nvGrpSpPr>
        <p:grpSpPr>
          <a:xfrm>
            <a:off x="1640703" y="2743200"/>
            <a:ext cx="1531122" cy="1721267"/>
            <a:chOff x="1640703" y="2743200"/>
            <a:chExt cx="1531122" cy="1721267"/>
          </a:xfrm>
        </p:grpSpPr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958ADC29-4F9E-6007-FE6D-E990DE6C81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8075" y="2743200"/>
              <a:ext cx="793750" cy="30347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1467ADC-5E8A-E310-F55D-5C1693F73F8C}"/>
                </a:ext>
              </a:extLst>
            </p:cNvPr>
            <p:cNvSpPr/>
            <p:nvPr/>
          </p:nvSpPr>
          <p:spPr>
            <a:xfrm>
              <a:off x="1640703" y="2872999"/>
              <a:ext cx="626247" cy="346134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090315E-2900-8643-0E68-E47C45116E70}"/>
                </a:ext>
              </a:extLst>
            </p:cNvPr>
            <p:cNvSpPr/>
            <p:nvPr/>
          </p:nvSpPr>
          <p:spPr>
            <a:xfrm>
              <a:off x="1640703" y="4118333"/>
              <a:ext cx="626247" cy="346134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6BA63D46-3D2B-7169-F6BC-90C8F6299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8075" y="3987929"/>
              <a:ext cx="793750" cy="30347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52B042A4-0738-5429-5AB2-52C658B44F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535"/>
          <a:stretch/>
        </p:blipFill>
        <p:spPr>
          <a:xfrm>
            <a:off x="7054438" y="2008700"/>
            <a:ext cx="4252995" cy="21044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A67D4AD-7B00-9E92-A800-7A65EC080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859" y="4515642"/>
            <a:ext cx="5011407" cy="810884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CE5A9ED-43E1-40A5-17B0-23D1013D40D7}"/>
              </a:ext>
            </a:extLst>
          </p:cNvPr>
          <p:cNvSpPr/>
          <p:nvPr/>
        </p:nvSpPr>
        <p:spPr>
          <a:xfrm>
            <a:off x="6014047" y="2682104"/>
            <a:ext cx="923057" cy="503130"/>
          </a:xfrm>
          <a:prstGeom prst="roundRect">
            <a:avLst/>
          </a:prstGeom>
          <a:solidFill>
            <a:srgbClr val="85ECEC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</a:t>
            </a:r>
            <a:endParaRPr lang="en-US" altLang="zh-CN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分支特征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E6587D4-6BA5-C49E-8EC4-43A892FD80D6}"/>
              </a:ext>
            </a:extLst>
          </p:cNvPr>
          <p:cNvSpPr/>
          <p:nvPr/>
        </p:nvSpPr>
        <p:spPr>
          <a:xfrm>
            <a:off x="6014046" y="3270046"/>
            <a:ext cx="923058" cy="503130"/>
          </a:xfrm>
          <a:prstGeom prst="roundRect">
            <a:avLst/>
          </a:prstGeom>
          <a:solidFill>
            <a:srgbClr val="5CB6D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</a:t>
            </a:r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</a:t>
            </a:r>
            <a:endParaRPr lang="en-US" altLang="zh-CN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分支特征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F30BB70F-7BAC-BB04-F66F-613DE569AB8C}"/>
              </a:ext>
            </a:extLst>
          </p:cNvPr>
          <p:cNvSpPr/>
          <p:nvPr/>
        </p:nvSpPr>
        <p:spPr>
          <a:xfrm>
            <a:off x="11345533" y="3143195"/>
            <a:ext cx="750518" cy="431702"/>
          </a:xfrm>
          <a:prstGeom prst="roundRect">
            <a:avLst/>
          </a:prstGeom>
          <a:gradFill flip="none" rotWithShape="1">
            <a:gsLst>
              <a:gs pos="0">
                <a:srgbClr val="85ECEC">
                  <a:alpha val="57000"/>
                </a:srgbClr>
              </a:gs>
              <a:gs pos="100000">
                <a:srgbClr val="5CB6D0">
                  <a:alpha val="6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</a:t>
            </a:r>
            <a:r>
              <a:rPr lang="zh-CN" altLang="en-US" sz="1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</a:t>
            </a:r>
            <a:endParaRPr lang="en-US" altLang="zh-CN" sz="1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分支特征</a:t>
            </a:r>
            <a:r>
              <a:rPr lang="zh-CN" altLang="en-US" sz="1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’</a:t>
            </a:r>
          </a:p>
        </p:txBody>
      </p: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C26D224D-5010-6CE0-998F-D18498E8B124}"/>
              </a:ext>
            </a:extLst>
          </p:cNvPr>
          <p:cNvCxnSpPr>
            <a:stCxn id="24" idx="0"/>
            <a:endCxn id="26" idx="0"/>
          </p:cNvCxnSpPr>
          <p:nvPr/>
        </p:nvCxnSpPr>
        <p:spPr>
          <a:xfrm rot="16200000" flipH="1">
            <a:off x="8867638" y="290041"/>
            <a:ext cx="461091" cy="5245216"/>
          </a:xfrm>
          <a:prstGeom prst="bentConnector3">
            <a:avLst>
              <a:gd name="adj1" fmla="val -231365"/>
            </a:avLst>
          </a:prstGeom>
          <a:ln w="12700">
            <a:solidFill>
              <a:schemeClr val="bg2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1A7185C-76A5-6A84-3165-24FF3AA3C716}"/>
              </a:ext>
            </a:extLst>
          </p:cNvPr>
          <p:cNvSpPr txBox="1"/>
          <p:nvPr/>
        </p:nvSpPr>
        <p:spPr>
          <a:xfrm>
            <a:off x="6014046" y="5541167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连通性 → 中心线 → 关键点</a:t>
            </a:r>
          </a:p>
        </p:txBody>
      </p:sp>
    </p:spTree>
    <p:extLst>
      <p:ext uri="{BB962C8B-B14F-4D97-AF65-F5344CB8AC3E}">
        <p14:creationId xmlns:p14="http://schemas.microsoft.com/office/powerpoint/2010/main" val="25944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E4D096-15C3-1E81-0012-8C90930CD243}"/>
              </a:ext>
            </a:extLst>
          </p:cNvPr>
          <p:cNvSpPr txBox="1"/>
          <p:nvPr/>
        </p:nvSpPr>
        <p:spPr>
          <a:xfrm>
            <a:off x="529696" y="1081361"/>
            <a:ext cx="364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(8) </a:t>
            </a: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整体损失函数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B3512C-7F1C-34BD-C4FF-0423D3720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88" y="2247920"/>
            <a:ext cx="9974986" cy="36038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D999558-408E-0B2C-567A-8D4A01C52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672" y="1608331"/>
            <a:ext cx="5594467" cy="319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2FEC2AB4-BC54-866D-CA50-CEDACED3ABFD}"/>
                  </a:ext>
                </a:extLst>
              </p:cNvPr>
              <p:cNvSpPr/>
              <p:nvPr/>
            </p:nvSpPr>
            <p:spPr>
              <a:xfrm>
                <a:off x="2096889" y="4618833"/>
                <a:ext cx="593842" cy="369332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𝑫𝑺𝑪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2FEC2AB4-BC54-866D-CA50-CEDACED3AB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889" y="4618833"/>
                <a:ext cx="593842" cy="36933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175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889032D1-8731-1A84-B9CB-9E7C6A3F1AAA}"/>
                  </a:ext>
                </a:extLst>
              </p:cNvPr>
              <p:cNvSpPr/>
              <p:nvPr/>
            </p:nvSpPr>
            <p:spPr>
              <a:xfrm>
                <a:off x="7667898" y="2347874"/>
                <a:ext cx="593842" cy="369332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𝑾𝑯𝑫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889032D1-8731-1A84-B9CB-9E7C6A3F1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898" y="2347874"/>
                <a:ext cx="593842" cy="369332"/>
              </a:xfrm>
              <a:prstGeom prst="roundRect">
                <a:avLst/>
              </a:prstGeom>
              <a:blipFill>
                <a:blip r:embed="rId7"/>
                <a:stretch>
                  <a:fillRect l="-6122"/>
                </a:stretch>
              </a:blipFill>
              <a:ln w="3175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C70D8D9C-45DA-2D07-CD59-BEDDD9F251C6}"/>
                  </a:ext>
                </a:extLst>
              </p:cNvPr>
              <p:cNvSpPr/>
              <p:nvPr/>
            </p:nvSpPr>
            <p:spPr>
              <a:xfrm>
                <a:off x="7667898" y="3533898"/>
                <a:ext cx="593842" cy="369332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𝑴𝑺𝑬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C70D8D9C-45DA-2D07-CD59-BEDDD9F25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898" y="3533898"/>
                <a:ext cx="593842" cy="369332"/>
              </a:xfrm>
              <a:prstGeom prst="roundRect">
                <a:avLst/>
              </a:prstGeom>
              <a:blipFill>
                <a:blip r:embed="rId8"/>
                <a:stretch>
                  <a:fillRect l="-1020"/>
                </a:stretch>
              </a:blipFill>
              <a:ln w="3175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7EF87A16-DDFA-1427-3ACB-F47ACE0D2B16}"/>
                  </a:ext>
                </a:extLst>
              </p:cNvPr>
              <p:cNvSpPr/>
              <p:nvPr/>
            </p:nvSpPr>
            <p:spPr>
              <a:xfrm>
                <a:off x="7667898" y="4804798"/>
                <a:ext cx="593842" cy="369332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𝑾𝑪𝑬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7EF87A16-DDFA-1427-3ACB-F47ACE0D2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898" y="4804798"/>
                <a:ext cx="593842" cy="369332"/>
              </a:xfrm>
              <a:prstGeom prst="roundRect">
                <a:avLst/>
              </a:prstGeom>
              <a:blipFill>
                <a:blip r:embed="rId9"/>
                <a:stretch>
                  <a:fillRect l="-3061"/>
                </a:stretch>
              </a:blipFill>
              <a:ln w="3175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DB573BA-CCE7-29DB-3AFD-F8956ACBBBEE}"/>
              </a:ext>
            </a:extLst>
          </p:cNvPr>
          <p:cNvCxnSpPr/>
          <p:nvPr/>
        </p:nvCxnSpPr>
        <p:spPr>
          <a:xfrm>
            <a:off x="7916755" y="5174130"/>
            <a:ext cx="0" cy="951027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4DD0248-97B5-4D0E-A73D-A71389DDA772}"/>
              </a:ext>
            </a:extLst>
          </p:cNvPr>
          <p:cNvCxnSpPr>
            <a:cxnSpLocks/>
          </p:cNvCxnSpPr>
          <p:nvPr/>
        </p:nvCxnSpPr>
        <p:spPr>
          <a:xfrm flipH="1">
            <a:off x="1988629" y="6124963"/>
            <a:ext cx="5928126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5406F1E-D119-A90C-F530-C4D755CE1ADF}"/>
              </a:ext>
            </a:extLst>
          </p:cNvPr>
          <p:cNvCxnSpPr>
            <a:cxnSpLocks/>
          </p:cNvCxnSpPr>
          <p:nvPr/>
        </p:nvCxnSpPr>
        <p:spPr>
          <a:xfrm flipV="1">
            <a:off x="1998154" y="4404922"/>
            <a:ext cx="0" cy="172023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98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8561113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9696" y="1081361"/>
            <a:ext cx="89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  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模型性能评价指标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8CE5D16-ED1F-D995-9095-C0ACC000EFD8}"/>
              </a:ext>
            </a:extLst>
          </p:cNvPr>
          <p:cNvSpPr/>
          <p:nvPr/>
        </p:nvSpPr>
        <p:spPr>
          <a:xfrm>
            <a:off x="1649823" y="1832846"/>
            <a:ext cx="1505496" cy="54330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总体分割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812D597-7AD0-FEA0-1B5E-971DFEC36918}"/>
              </a:ext>
            </a:extLst>
          </p:cNvPr>
          <p:cNvSpPr/>
          <p:nvPr/>
        </p:nvSpPr>
        <p:spPr>
          <a:xfrm>
            <a:off x="5137851" y="1832846"/>
            <a:ext cx="1505496" cy="54330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中心线回归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803C10B-7C11-B485-A5EF-EDD1B4BA1A00}"/>
              </a:ext>
            </a:extLst>
          </p:cNvPr>
          <p:cNvSpPr/>
          <p:nvPr/>
        </p:nvSpPr>
        <p:spPr>
          <a:xfrm>
            <a:off x="8625879" y="1832845"/>
            <a:ext cx="1505496" cy="5432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关键点检测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54B53C1-4937-7274-B62A-EFC76F9B07BB}"/>
              </a:ext>
            </a:extLst>
          </p:cNvPr>
          <p:cNvSpPr txBox="1"/>
          <p:nvPr/>
        </p:nvSpPr>
        <p:spPr>
          <a:xfrm>
            <a:off x="1155289" y="2407697"/>
            <a:ext cx="3546740" cy="23624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DSC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ASD – Average Surface Distance</a:t>
            </a:r>
          </a:p>
          <a:p>
            <a:pPr>
              <a:lnSpc>
                <a:spcPct val="20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 –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Hausdroff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6C937C4-6B4D-1192-D91B-AF5EDD0970EF}"/>
              </a:ext>
            </a:extLst>
          </p:cNvPr>
          <p:cNvSpPr txBox="1"/>
          <p:nvPr/>
        </p:nvSpPr>
        <p:spPr>
          <a:xfrm>
            <a:off x="5038675" y="2445314"/>
            <a:ext cx="2268509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clDice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264FD8E-1249-1CE2-DAA3-04DB86B63ED3}"/>
              </a:ext>
            </a:extLst>
          </p:cNvPr>
          <p:cNvSpPr txBox="1"/>
          <p:nvPr/>
        </p:nvSpPr>
        <p:spPr>
          <a:xfrm>
            <a:off x="291866" y="6187908"/>
            <a:ext cx="9025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Shit S, 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Paetzold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 C, 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Sekuboyina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A, et al. 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clDice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 novel topology-preserving loss function for tubular structure segmentation[C]//CVPR 2021: 16560-16569.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1BDE5C4-D7FC-63D7-8090-516F78E03120}"/>
              </a:ext>
            </a:extLst>
          </p:cNvPr>
          <p:cNvCxnSpPr/>
          <p:nvPr/>
        </p:nvCxnSpPr>
        <p:spPr>
          <a:xfrm>
            <a:off x="379973" y="6067425"/>
            <a:ext cx="633753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8128287E-9CF0-F045-313A-3319A225C912}"/>
              </a:ext>
            </a:extLst>
          </p:cNvPr>
          <p:cNvSpPr txBox="1"/>
          <p:nvPr/>
        </p:nvSpPr>
        <p:spPr>
          <a:xfrm>
            <a:off x="8625879" y="259071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MPJPE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星形: 五角 24">
            <a:extLst>
              <a:ext uri="{FF2B5EF4-FFF2-40B4-BE49-F238E27FC236}">
                <a16:creationId xmlns:a16="http://schemas.microsoft.com/office/drawing/2014/main" id="{9A76BE15-FB3D-AF79-A87D-47687952300C}"/>
              </a:ext>
            </a:extLst>
          </p:cNvPr>
          <p:cNvSpPr/>
          <p:nvPr/>
        </p:nvSpPr>
        <p:spPr>
          <a:xfrm>
            <a:off x="6105316" y="2646591"/>
            <a:ext cx="135228" cy="128789"/>
          </a:xfrm>
          <a:prstGeom prst="star5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BAB5E2C-4ADC-95AD-5B2A-5172A1F017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34"/>
          <a:stretch/>
        </p:blipFill>
        <p:spPr>
          <a:xfrm>
            <a:off x="6106712" y="3129025"/>
            <a:ext cx="986116" cy="54113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C179C3A-3F46-3DDA-479A-1ED40ADFDA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00"/>
          <a:stretch/>
        </p:blipFill>
        <p:spPr>
          <a:xfrm>
            <a:off x="6116343" y="3714473"/>
            <a:ext cx="929530" cy="47551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BA06AB9-D9EF-B276-AD26-D67BB6C92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1487" y="4234901"/>
            <a:ext cx="1885517" cy="59055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EBA1313-20D6-284F-C0FE-86397D1E21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8883" y="2997943"/>
            <a:ext cx="1645399" cy="62981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BA6C718-9760-6329-1A2C-3B666B07F6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696" t="-9424" b="-2"/>
          <a:stretch/>
        </p:blipFill>
        <p:spPr>
          <a:xfrm>
            <a:off x="1577919" y="3805376"/>
            <a:ext cx="2094991" cy="426483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094930CA-F2B8-41D5-A560-5EEB2AD27670}"/>
              </a:ext>
            </a:extLst>
          </p:cNvPr>
          <p:cNvGrpSpPr/>
          <p:nvPr/>
        </p:nvGrpSpPr>
        <p:grpSpPr>
          <a:xfrm>
            <a:off x="1515956" y="4800505"/>
            <a:ext cx="2580526" cy="786998"/>
            <a:chOff x="1483634" y="5199108"/>
            <a:chExt cx="2580526" cy="786998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5F58BC78-A50B-8176-2756-F7F90E02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83634" y="5199108"/>
              <a:ext cx="2281705" cy="485033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8808BEB3-6396-7815-9BA1-DF77F50C5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00723" y="5632298"/>
              <a:ext cx="2563437" cy="3538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9696" y="1081361"/>
            <a:ext cx="89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(2) 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与其它模型的性能比较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标题占位符 1"/>
          <p:cNvSpPr txBox="1"/>
          <p:nvPr/>
        </p:nvSpPr>
        <p:spPr>
          <a:xfrm>
            <a:off x="978672" y="160726"/>
            <a:ext cx="8561113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FD7D7E-BDE9-5D56-C415-7A267AC8D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415" y="1554955"/>
            <a:ext cx="8742502" cy="4723491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8F3A83-5B8A-3269-8592-8C517847EF06}"/>
              </a:ext>
            </a:extLst>
          </p:cNvPr>
          <p:cNvCxnSpPr>
            <a:cxnSpLocks/>
          </p:cNvCxnSpPr>
          <p:nvPr/>
        </p:nvCxnSpPr>
        <p:spPr>
          <a:xfrm>
            <a:off x="2659489" y="4185633"/>
            <a:ext cx="868911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38288EC-A0FA-3E20-7EC1-E8191951BB6C}"/>
              </a:ext>
            </a:extLst>
          </p:cNvPr>
          <p:cNvSpPr/>
          <p:nvPr/>
        </p:nvSpPr>
        <p:spPr>
          <a:xfrm>
            <a:off x="660400" y="2377473"/>
            <a:ext cx="1722192" cy="1366605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私有数据集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label 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齐全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总例数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  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8369776-AEE7-A779-D158-8B092CE4501A}"/>
              </a:ext>
            </a:extLst>
          </p:cNvPr>
          <p:cNvSpPr/>
          <p:nvPr/>
        </p:nvSpPr>
        <p:spPr>
          <a:xfrm>
            <a:off x="660400" y="4410034"/>
            <a:ext cx="1722192" cy="1366605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公开数据集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无心脏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label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总例数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40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标题占位符 1"/>
          <p:cNvSpPr txBox="1"/>
          <p:nvPr/>
        </p:nvSpPr>
        <p:spPr>
          <a:xfrm>
            <a:off x="978672" y="160726"/>
            <a:ext cx="8561113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9341F8-9310-3E4F-FD6E-4D577AC5B92C}"/>
              </a:ext>
            </a:extLst>
          </p:cNvPr>
          <p:cNvSpPr txBox="1"/>
          <p:nvPr/>
        </p:nvSpPr>
        <p:spPr>
          <a:xfrm>
            <a:off x="529696" y="1081361"/>
            <a:ext cx="89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 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与其它模型的性能比较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CF11993-681D-35EF-AD4B-40A3770D6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38" y="1771639"/>
            <a:ext cx="10260035" cy="426001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9A7EB5F-BC33-CFF8-DE1F-713D7349CCC5}"/>
              </a:ext>
            </a:extLst>
          </p:cNvPr>
          <p:cNvSpPr/>
          <p:nvPr/>
        </p:nvSpPr>
        <p:spPr>
          <a:xfrm>
            <a:off x="2026920" y="1771640"/>
            <a:ext cx="1127760" cy="4260014"/>
          </a:xfrm>
          <a:prstGeom prst="rect">
            <a:avLst/>
          </a:prstGeom>
          <a:noFill/>
          <a:ln w="19050">
            <a:solidFill>
              <a:srgbClr val="240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C5AD650-F877-40FD-9E0D-188CB056B2B7}"/>
              </a:ext>
            </a:extLst>
          </p:cNvPr>
          <p:cNvCxnSpPr>
            <a:cxnSpLocks/>
          </p:cNvCxnSpPr>
          <p:nvPr/>
        </p:nvCxnSpPr>
        <p:spPr>
          <a:xfrm flipH="1" flipV="1">
            <a:off x="3893820" y="6031653"/>
            <a:ext cx="289560" cy="285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A90E6DE-6AD2-04C9-33F0-8572083176D9}"/>
              </a:ext>
            </a:extLst>
          </p:cNvPr>
          <p:cNvCxnSpPr/>
          <p:nvPr/>
        </p:nvCxnSpPr>
        <p:spPr>
          <a:xfrm flipH="1" flipV="1">
            <a:off x="7156592" y="6031653"/>
            <a:ext cx="320040" cy="285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1E24FD4-B576-F1A6-BF83-06333A040C5B}"/>
              </a:ext>
            </a:extLst>
          </p:cNvPr>
          <p:cNvCxnSpPr/>
          <p:nvPr/>
        </p:nvCxnSpPr>
        <p:spPr>
          <a:xfrm flipH="1" flipV="1">
            <a:off x="10513820" y="6036335"/>
            <a:ext cx="320040" cy="285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1C482BBD-19AE-79C5-EACB-C9A95FE6CC00}"/>
              </a:ext>
            </a:extLst>
          </p:cNvPr>
          <p:cNvSpPr/>
          <p:nvPr/>
        </p:nvSpPr>
        <p:spPr>
          <a:xfrm>
            <a:off x="2851150" y="5029200"/>
            <a:ext cx="196850" cy="177800"/>
          </a:xfrm>
          <a:prstGeom prst="ellipse">
            <a:avLst/>
          </a:prstGeom>
          <a:noFill/>
          <a:ln>
            <a:solidFill>
              <a:srgbClr val="007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43EF912-A596-657A-4E86-CDD4FE0F147B}"/>
              </a:ext>
            </a:extLst>
          </p:cNvPr>
          <p:cNvSpPr/>
          <p:nvPr/>
        </p:nvSpPr>
        <p:spPr>
          <a:xfrm>
            <a:off x="3986530" y="5026025"/>
            <a:ext cx="196850" cy="177800"/>
          </a:xfrm>
          <a:prstGeom prst="ellipse">
            <a:avLst/>
          </a:prstGeom>
          <a:noFill/>
          <a:ln>
            <a:solidFill>
              <a:srgbClr val="007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标题占位符 1"/>
          <p:cNvSpPr txBox="1"/>
          <p:nvPr/>
        </p:nvSpPr>
        <p:spPr>
          <a:xfrm>
            <a:off x="978672" y="160726"/>
            <a:ext cx="8561113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614B09-6F1B-6322-27BA-04648F2C24F8}"/>
              </a:ext>
            </a:extLst>
          </p:cNvPr>
          <p:cNvSpPr txBox="1"/>
          <p:nvPr/>
        </p:nvSpPr>
        <p:spPr>
          <a:xfrm>
            <a:off x="529696" y="1081361"/>
            <a:ext cx="450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(3) 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预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训练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ResUNet 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训练程度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选择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EEE2786-1919-AF9A-84A3-B27C18E0C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125" y="1528800"/>
            <a:ext cx="5656775" cy="317171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F0748DE-8EA3-8495-63D1-0EF3360F719E}"/>
              </a:ext>
            </a:extLst>
          </p:cNvPr>
          <p:cNvSpPr txBox="1"/>
          <p:nvPr/>
        </p:nvSpPr>
        <p:spPr>
          <a:xfrm>
            <a:off x="5955432" y="1081361"/>
            <a:ext cx="163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(5)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消融实验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11DA659-A6CE-AF78-494A-B7F385DD8183}"/>
              </a:ext>
            </a:extLst>
          </p:cNvPr>
          <p:cNvGrpSpPr/>
          <p:nvPr/>
        </p:nvGrpSpPr>
        <p:grpSpPr>
          <a:xfrm>
            <a:off x="529696" y="1536073"/>
            <a:ext cx="5133910" cy="2047681"/>
            <a:chOff x="660400" y="1936490"/>
            <a:chExt cx="4895886" cy="1885964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C844B637-3E92-FFC4-DB0E-2C708DF6E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400" y="1936490"/>
              <a:ext cx="4895886" cy="1885964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9998232-4E70-B671-7B98-79D279F67F0F}"/>
                </a:ext>
              </a:extLst>
            </p:cNvPr>
            <p:cNvSpPr/>
            <p:nvPr/>
          </p:nvSpPr>
          <p:spPr>
            <a:xfrm>
              <a:off x="660400" y="3204839"/>
              <a:ext cx="4895886" cy="303121"/>
            </a:xfrm>
            <a:prstGeom prst="rect">
              <a:avLst/>
            </a:prstGeom>
            <a:noFill/>
            <a:ln w="28575">
              <a:solidFill>
                <a:srgbClr val="F4B26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B52ACC8-C5DC-DD73-7ACB-3BA2661FC779}"/>
                </a:ext>
              </a:extLst>
            </p:cNvPr>
            <p:cNvSpPr/>
            <p:nvPr/>
          </p:nvSpPr>
          <p:spPr>
            <a:xfrm>
              <a:off x="1791478" y="3247701"/>
              <a:ext cx="833937" cy="50199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EAC6837-5CF6-6D4D-E8E2-F8142D657C82}"/>
                </a:ext>
              </a:extLst>
            </p:cNvPr>
            <p:cNvSpPr/>
            <p:nvPr/>
          </p:nvSpPr>
          <p:spPr>
            <a:xfrm>
              <a:off x="3675027" y="3250163"/>
              <a:ext cx="833937" cy="50199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B31466BE-A836-45E8-716A-6DD045F9BB43}"/>
              </a:ext>
            </a:extLst>
          </p:cNvPr>
          <p:cNvSpPr txBox="1"/>
          <p:nvPr/>
        </p:nvSpPr>
        <p:spPr>
          <a:xfrm>
            <a:off x="6270171" y="52307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F6DE3D7-D79A-20E9-4D6D-AC4EF61E6614}"/>
              </a:ext>
            </a:extLst>
          </p:cNvPr>
          <p:cNvSpPr txBox="1"/>
          <p:nvPr/>
        </p:nvSpPr>
        <p:spPr>
          <a:xfrm>
            <a:off x="5955432" y="4944719"/>
            <a:ext cx="5860363" cy="191328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bNet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ResUNet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=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解剖依赖性编码模块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 =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关键点检测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 =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中心线回归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 =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连通性预测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FullNet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bNet+a+p+l+n+</a:t>
            </a:r>
            <a:r>
              <a:rPr lang="en-US" altLang="zh-CN" sz="1600" dirty="0" err="1">
                <a:solidFill>
                  <a:srgbClr val="240DFB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BAI</a:t>
            </a:r>
            <a:endParaRPr lang="en-US" altLang="zh-CN" sz="1600" dirty="0">
              <a:solidFill>
                <a:srgbClr val="240DFB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0785840-E77E-942B-DEDE-4593D858F5AC}"/>
              </a:ext>
            </a:extLst>
          </p:cNvPr>
          <p:cNvSpPr txBox="1"/>
          <p:nvPr/>
        </p:nvSpPr>
        <p:spPr>
          <a:xfrm>
            <a:off x="529696" y="3709818"/>
            <a:ext cx="450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4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BAI 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中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block 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数量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(L) 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选择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57C52958-96EE-A6CE-5D71-AEC6A9830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25" y="4112777"/>
            <a:ext cx="5071052" cy="1997995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4594DC6B-D28E-05FA-0CEF-728ACB8F46AA}"/>
              </a:ext>
            </a:extLst>
          </p:cNvPr>
          <p:cNvSpPr/>
          <p:nvPr/>
        </p:nvSpPr>
        <p:spPr>
          <a:xfrm>
            <a:off x="5955432" y="4338597"/>
            <a:ext cx="5516814" cy="333791"/>
          </a:xfrm>
          <a:prstGeom prst="rect">
            <a:avLst/>
          </a:prstGeom>
          <a:noFill/>
          <a:ln w="28575">
            <a:solidFill>
              <a:srgbClr val="A365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33EB632-C428-756D-F06E-D98507B48CC2}"/>
              </a:ext>
            </a:extLst>
          </p:cNvPr>
          <p:cNvSpPr/>
          <p:nvPr/>
        </p:nvSpPr>
        <p:spPr>
          <a:xfrm>
            <a:off x="584759" y="5111375"/>
            <a:ext cx="5038087" cy="333791"/>
          </a:xfrm>
          <a:prstGeom prst="rect">
            <a:avLst/>
          </a:prstGeom>
          <a:noFill/>
          <a:ln w="28575">
            <a:solidFill>
              <a:srgbClr val="A365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标题占位符 1"/>
          <p:cNvSpPr txBox="1"/>
          <p:nvPr/>
        </p:nvSpPr>
        <p:spPr>
          <a:xfrm>
            <a:off x="978672" y="160726"/>
            <a:ext cx="8561113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B0EE02-AD9A-1F62-76B0-F67BE9E98208}"/>
              </a:ext>
            </a:extLst>
          </p:cNvPr>
          <p:cNvSpPr txBox="1"/>
          <p:nvPr/>
        </p:nvSpPr>
        <p:spPr>
          <a:xfrm>
            <a:off x="529696" y="1081361"/>
            <a:ext cx="450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(6) cross-domain 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性能评估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95D5DE2-9C08-4875-01AD-7D55C507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38" y="1985109"/>
            <a:ext cx="5501910" cy="364697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9C718F1-51F3-307E-2E4E-C602D117E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801" y="3195090"/>
            <a:ext cx="4904207" cy="1274267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FC329F18-7403-BAF7-02ED-B4865BE35DC3}"/>
              </a:ext>
            </a:extLst>
          </p:cNvPr>
          <p:cNvCxnSpPr>
            <a:cxnSpLocks/>
          </p:cNvCxnSpPr>
          <p:nvPr/>
        </p:nvCxnSpPr>
        <p:spPr>
          <a:xfrm flipH="1" flipV="1">
            <a:off x="6353248" y="3023118"/>
            <a:ext cx="1363168" cy="67611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AF35CB6-3710-EEA2-27A5-DF7A7C1DA00A}"/>
              </a:ext>
            </a:extLst>
          </p:cNvPr>
          <p:cNvCxnSpPr>
            <a:cxnSpLocks/>
          </p:cNvCxnSpPr>
          <p:nvPr/>
        </p:nvCxnSpPr>
        <p:spPr>
          <a:xfrm flipH="1">
            <a:off x="6388632" y="4296804"/>
            <a:ext cx="1327784" cy="73535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0E1AC650-94C9-BE04-F9C0-0DD4D2561865}"/>
              </a:ext>
            </a:extLst>
          </p:cNvPr>
          <p:cNvSpPr txBox="1"/>
          <p:nvPr/>
        </p:nvSpPr>
        <p:spPr>
          <a:xfrm>
            <a:off x="7585200" y="2471918"/>
            <a:ext cx="1091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240DF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train </a:t>
            </a:r>
            <a:r>
              <a:rPr lang="en-US" altLang="zh-CN" sz="1100" b="1" dirty="0">
                <a:solidFill>
                  <a:srgbClr val="240DF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test</a:t>
            </a:r>
            <a:endParaRPr lang="zh-CN" altLang="en-US" b="1" dirty="0">
              <a:solidFill>
                <a:srgbClr val="240DFB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3176FD18-1717-40A5-6980-DDEE88634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801" y="2881354"/>
            <a:ext cx="4904206" cy="31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1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  <a:sym typeface="+mn-ea"/>
              </a:rPr>
              <a:t>Title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D875229-45A7-AC96-22DC-0C8E52290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672" y="2342998"/>
            <a:ext cx="10050278" cy="217200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1AB729C-3497-F0BE-656A-32D570011FEA}"/>
              </a:ext>
            </a:extLst>
          </p:cNvPr>
          <p:cNvSpPr/>
          <p:nvPr/>
        </p:nvSpPr>
        <p:spPr>
          <a:xfrm>
            <a:off x="2827176" y="2495608"/>
            <a:ext cx="2055542" cy="51092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A3D98E-ECFC-BCA5-70E0-5F78B35B9ED2}"/>
              </a:ext>
            </a:extLst>
          </p:cNvPr>
          <p:cNvSpPr/>
          <p:nvPr/>
        </p:nvSpPr>
        <p:spPr>
          <a:xfrm>
            <a:off x="5803641" y="2495608"/>
            <a:ext cx="4245881" cy="51092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778ADD-36AF-49CF-3CA0-6865E4F24DF5}"/>
              </a:ext>
            </a:extLst>
          </p:cNvPr>
          <p:cNvSpPr/>
          <p:nvPr/>
        </p:nvSpPr>
        <p:spPr>
          <a:xfrm>
            <a:off x="4474345" y="3034666"/>
            <a:ext cx="6267635" cy="51092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标题占位符 1"/>
          <p:cNvSpPr txBox="1"/>
          <p:nvPr/>
        </p:nvSpPr>
        <p:spPr>
          <a:xfrm>
            <a:off x="978672" y="160726"/>
            <a:ext cx="8561113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Discussion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B0EE02-AD9A-1F62-76B0-F67BE9E98208}"/>
              </a:ext>
            </a:extLst>
          </p:cNvPr>
          <p:cNvSpPr txBox="1"/>
          <p:nvPr/>
        </p:nvSpPr>
        <p:spPr>
          <a:xfrm>
            <a:off x="529696" y="1354739"/>
            <a:ext cx="106763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中心线检测 → 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血管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label 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的自适应修改</a:t>
            </a:r>
            <a:endParaRPr lang="en-US" altLang="zh-CN" b="1" dirty="0">
              <a:solidFill>
                <a:prstClr val="black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defRPr/>
            </a:pP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HTL 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模块的设计思路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– hierarchical + multi-mask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（？）</a:t>
            </a:r>
            <a:endParaRPr lang="en-US" altLang="zh-CN" b="1" dirty="0">
              <a:solidFill>
                <a:prstClr val="black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defRPr/>
            </a:pPr>
            <a:endParaRPr lang="en-US" altLang="zh-CN" b="1" dirty="0">
              <a:solidFill>
                <a:prstClr val="black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defRPr/>
            </a:pPr>
            <a:endParaRPr lang="en-US" altLang="zh-CN" b="1" dirty="0">
              <a:solidFill>
                <a:prstClr val="black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defRPr/>
            </a:pPr>
            <a:endParaRPr lang="en-US" altLang="zh-CN" b="1" dirty="0">
              <a:solidFill>
                <a:prstClr val="black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altLang="zh-CN" b="1" dirty="0">
              <a:solidFill>
                <a:prstClr val="black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(3) 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性能提升原因解释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- R2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25B234-C037-201F-ABD6-7B4F126CA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91" y="2510390"/>
            <a:ext cx="3463317" cy="19390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8369E9-3700-74A0-D1EA-23421B1B1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208" y="2524034"/>
            <a:ext cx="3628913" cy="19254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A73066B-505A-5CD5-1903-CA454196A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121" y="2510391"/>
            <a:ext cx="3657338" cy="1952706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BBDA525-4225-F5E2-31D2-F65BCD012FD5}"/>
              </a:ext>
            </a:extLst>
          </p:cNvPr>
          <p:cNvCxnSpPr/>
          <p:nvPr/>
        </p:nvCxnSpPr>
        <p:spPr>
          <a:xfrm>
            <a:off x="379973" y="5737486"/>
            <a:ext cx="633753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EC12F047-DB28-6293-AA62-616E589CF294}"/>
              </a:ext>
            </a:extLst>
          </p:cNvPr>
          <p:cNvSpPr txBox="1"/>
          <p:nvPr/>
        </p:nvSpPr>
        <p:spPr>
          <a:xfrm>
            <a:off x="379973" y="5835977"/>
            <a:ext cx="8358378" cy="569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 Y, Yang Q. A survey on multi-task learning[J]. IEEE Transactions on Knowledge and Data Engineering, 2021, 34(12): 5586-5609.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 X, Zhang J, Ma L, et al. Progressive deep segmentation of coronary artery via hierarchical topology learning[C]//MICCAI 2022: 391-400.</a:t>
            </a:r>
          </a:p>
        </p:txBody>
      </p:sp>
      <p:sp>
        <p:nvSpPr>
          <p:cNvPr id="18" name="星形: 五角 17">
            <a:extLst>
              <a:ext uri="{FF2B5EF4-FFF2-40B4-BE49-F238E27FC236}">
                <a16:creationId xmlns:a16="http://schemas.microsoft.com/office/drawing/2014/main" id="{85F417FC-CF48-4924-8A5C-1D4E06D3902D}"/>
              </a:ext>
            </a:extLst>
          </p:cNvPr>
          <p:cNvSpPr/>
          <p:nvPr/>
        </p:nvSpPr>
        <p:spPr>
          <a:xfrm>
            <a:off x="3135872" y="2622907"/>
            <a:ext cx="135228" cy="128789"/>
          </a:xfrm>
          <a:prstGeom prst="star5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星形: 五角 18">
            <a:extLst>
              <a:ext uri="{FF2B5EF4-FFF2-40B4-BE49-F238E27FC236}">
                <a16:creationId xmlns:a16="http://schemas.microsoft.com/office/drawing/2014/main" id="{0605F34C-04E9-AB69-D981-2DBC43AE34AB}"/>
              </a:ext>
            </a:extLst>
          </p:cNvPr>
          <p:cNvSpPr/>
          <p:nvPr/>
        </p:nvSpPr>
        <p:spPr>
          <a:xfrm>
            <a:off x="5867880" y="1885881"/>
            <a:ext cx="135228" cy="128789"/>
          </a:xfrm>
          <a:prstGeom prst="star5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02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1BB604DA-FB64-2023-A581-E015A95E0677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74892" y="1622300"/>
            <a:ext cx="250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冠状动脉分割现存挑战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1071342" y="2118972"/>
            <a:ext cx="3715262" cy="89535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、前景体积占比小</a:t>
            </a:r>
            <a:endParaRPr lang="en-US" altLang="zh-CN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spcAft>
                <a:spcPts val="600"/>
              </a:spcAft>
            </a:pP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CCTA 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图像中＜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0.05 %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29696" y="1081361"/>
            <a:ext cx="440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(1)  </a:t>
            </a:r>
            <a:r>
              <a:rPr lang="zh-CN" altLang="en-US" b="1" dirty="0">
                <a:ea typeface="宋体" panose="02010600030101010101" pitchFamily="2" charset="-122"/>
              </a:rPr>
              <a:t>现存问题及本文方案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9E1C2DB-BC2F-3BB4-5192-06A8CE2F8048}"/>
              </a:ext>
            </a:extLst>
          </p:cNvPr>
          <p:cNvSpPr/>
          <p:nvPr/>
        </p:nvSpPr>
        <p:spPr>
          <a:xfrm>
            <a:off x="1071342" y="3163078"/>
            <a:ext cx="3715262" cy="16366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、结构细小而复杂</a:t>
            </a:r>
            <a:endParaRPr lang="en-US" altLang="zh-CN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spcAft>
                <a:spcPts val="600"/>
              </a:spcAft>
            </a:pPr>
            <a:endParaRPr lang="en-US" altLang="zh-CN" b="1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endParaRPr lang="en-US" altLang="zh-CN" b="1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C23D6E5-3A91-26CA-550E-FB30E4EEB28B}"/>
              </a:ext>
            </a:extLst>
          </p:cNvPr>
          <p:cNvSpPr/>
          <p:nvPr/>
        </p:nvSpPr>
        <p:spPr>
          <a:xfrm>
            <a:off x="1071342" y="4962788"/>
            <a:ext cx="3715263" cy="74532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、个体间差异较大</a:t>
            </a:r>
            <a:endParaRPr lang="en-US" altLang="zh-CN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4C1708D-35A2-B653-6E95-9D8CEAF1A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467" y="1748299"/>
            <a:ext cx="5794191" cy="398954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F7CBE17-720F-27E5-ED0A-859F5824F809}"/>
              </a:ext>
            </a:extLst>
          </p:cNvPr>
          <p:cNvSpPr txBox="1"/>
          <p:nvPr/>
        </p:nvSpPr>
        <p:spPr>
          <a:xfrm>
            <a:off x="1367800" y="3743070"/>
            <a:ext cx="333732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直径通常小于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5.0 mm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迂曲的树突状管状结构，数量、长度、大小和管腔长短不一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D5587CF-F50D-2A55-E4D0-800A07F043BD}"/>
              </a:ext>
            </a:extLst>
          </p:cNvPr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9696" y="1081361"/>
            <a:ext cx="440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(1)  </a:t>
            </a:r>
            <a:r>
              <a:rPr lang="zh-CN" altLang="en-US" b="1" dirty="0">
                <a:ea typeface="宋体" panose="02010600030101010101" pitchFamily="2" charset="-122"/>
              </a:rPr>
              <a:t>现存问题及本文方案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5180FD-319E-A57E-1083-9206FD9A0D4E}"/>
              </a:ext>
            </a:extLst>
          </p:cNvPr>
          <p:cNvSpPr txBox="1"/>
          <p:nvPr/>
        </p:nvSpPr>
        <p:spPr>
          <a:xfrm>
            <a:off x="1674892" y="1622300"/>
            <a:ext cx="250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冠状动脉分割现存挑战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E2C110B-0E3F-FB14-2574-4C090BB03F7D}"/>
              </a:ext>
            </a:extLst>
          </p:cNvPr>
          <p:cNvSpPr/>
          <p:nvPr/>
        </p:nvSpPr>
        <p:spPr>
          <a:xfrm>
            <a:off x="1071342" y="2118972"/>
            <a:ext cx="3715262" cy="8953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、前景体积占比小</a:t>
            </a:r>
            <a:endParaRPr lang="en-US" altLang="zh-CN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spcAft>
                <a:spcPts val="600"/>
              </a:spcAft>
            </a:pP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CCTA 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图像中＜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0.05 %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31D98F-6374-4BBD-0692-567C8C7B6941}"/>
              </a:ext>
            </a:extLst>
          </p:cNvPr>
          <p:cNvSpPr txBox="1"/>
          <p:nvPr/>
        </p:nvSpPr>
        <p:spPr>
          <a:xfrm>
            <a:off x="529696" y="1081361"/>
            <a:ext cx="440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(1)  </a:t>
            </a:r>
            <a:r>
              <a:rPr lang="zh-CN" altLang="en-US" b="1" dirty="0">
                <a:ea typeface="宋体" panose="02010600030101010101" pitchFamily="2" charset="-122"/>
              </a:rPr>
              <a:t>现存问题及本文方案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E54DC5C-8268-F9F2-E519-BF2DFB511359}"/>
              </a:ext>
            </a:extLst>
          </p:cNvPr>
          <p:cNvSpPr/>
          <p:nvPr/>
        </p:nvSpPr>
        <p:spPr>
          <a:xfrm>
            <a:off x="1071342" y="3163078"/>
            <a:ext cx="3715262" cy="16366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、结构细小而复杂</a:t>
            </a:r>
            <a:endParaRPr lang="en-US" altLang="zh-CN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spcAft>
                <a:spcPts val="600"/>
              </a:spcAft>
            </a:pPr>
            <a:endParaRPr lang="en-US" altLang="zh-CN" b="1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endParaRPr lang="en-US" altLang="zh-CN" b="1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06522A6-16FB-A7E0-0B11-4F0C4B623A20}"/>
              </a:ext>
            </a:extLst>
          </p:cNvPr>
          <p:cNvSpPr/>
          <p:nvPr/>
        </p:nvSpPr>
        <p:spPr>
          <a:xfrm>
            <a:off x="1071342" y="4962788"/>
            <a:ext cx="3715263" cy="7453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、个体间差异较大</a:t>
            </a:r>
            <a:endParaRPr lang="en-US" altLang="zh-CN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1673A0D-6EA8-8E75-33E4-C932DD888339}"/>
              </a:ext>
            </a:extLst>
          </p:cNvPr>
          <p:cNvSpPr txBox="1"/>
          <p:nvPr/>
        </p:nvSpPr>
        <p:spPr>
          <a:xfrm>
            <a:off x="1367800" y="3743070"/>
            <a:ext cx="333732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直径通常小于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5.0 mm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迂曲的树突状管状结构，数量、长度、大小和管腔长短不一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4D132C32-0368-0F15-C92A-D78280292275}"/>
              </a:ext>
            </a:extLst>
          </p:cNvPr>
          <p:cNvSpPr/>
          <p:nvPr/>
        </p:nvSpPr>
        <p:spPr>
          <a:xfrm>
            <a:off x="6969536" y="2118971"/>
            <a:ext cx="3699015" cy="89535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ROI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区域裁剪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A0C796F1-B585-18E2-B39E-E7625F082D36}"/>
              </a:ext>
            </a:extLst>
          </p:cNvPr>
          <p:cNvSpPr/>
          <p:nvPr/>
        </p:nvSpPr>
        <p:spPr>
          <a:xfrm>
            <a:off x="5344699" y="2422651"/>
            <a:ext cx="1126902" cy="28799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EF9DFDCF-A82B-5F18-E909-0CB76CC058FD}"/>
              </a:ext>
            </a:extLst>
          </p:cNvPr>
          <p:cNvSpPr/>
          <p:nvPr/>
        </p:nvSpPr>
        <p:spPr>
          <a:xfrm>
            <a:off x="5344699" y="3809228"/>
            <a:ext cx="1126902" cy="28799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454398-E705-AAFD-939B-E0040B642716}"/>
              </a:ext>
            </a:extLst>
          </p:cNvPr>
          <p:cNvSpPr txBox="1"/>
          <p:nvPr/>
        </p:nvSpPr>
        <p:spPr>
          <a:xfrm>
            <a:off x="7789664" y="1622300"/>
            <a:ext cx="204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论文所述解决方案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F34D763-D88C-3688-4EF0-C43C0C2F47F3}"/>
              </a:ext>
            </a:extLst>
          </p:cNvPr>
          <p:cNvSpPr/>
          <p:nvPr/>
        </p:nvSpPr>
        <p:spPr>
          <a:xfrm>
            <a:off x="6937044" y="3503372"/>
            <a:ext cx="3715261" cy="8953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层次拓扑信息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的提取与使用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30A65FA-BB36-3D16-269C-8B12D8C8E59B}"/>
              </a:ext>
            </a:extLst>
          </p:cNvPr>
          <p:cNvSpPr/>
          <p:nvPr/>
        </p:nvSpPr>
        <p:spPr>
          <a:xfrm>
            <a:off x="6969536" y="4962785"/>
            <a:ext cx="3731507" cy="7453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解剖信息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的提取与使用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EFC936F2-4003-03C0-26F8-189A1F8858A8}"/>
              </a:ext>
            </a:extLst>
          </p:cNvPr>
          <p:cNvSpPr/>
          <p:nvPr/>
        </p:nvSpPr>
        <p:spPr>
          <a:xfrm>
            <a:off x="5344699" y="5189614"/>
            <a:ext cx="1126902" cy="28799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00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9696" y="1081361"/>
            <a:ext cx="440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(2)  </a:t>
            </a:r>
            <a:r>
              <a:rPr lang="zh-CN" altLang="en-US" b="1" dirty="0">
                <a:ea typeface="宋体" panose="02010600030101010101" pitchFamily="2" charset="-122"/>
              </a:rPr>
              <a:t>模型整体结构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582568-A22D-FB28-4283-D96C8E1A1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507" y="1627096"/>
            <a:ext cx="9974986" cy="3603808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DDCCBC0A-CE7B-DEC3-0171-E6D3C1693768}"/>
              </a:ext>
            </a:extLst>
          </p:cNvPr>
          <p:cNvGrpSpPr/>
          <p:nvPr/>
        </p:nvGrpSpPr>
        <p:grpSpPr>
          <a:xfrm>
            <a:off x="1136500" y="1645757"/>
            <a:ext cx="5105680" cy="4451829"/>
            <a:chOff x="1136500" y="1645757"/>
            <a:chExt cx="5105680" cy="445182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C302138-3EE2-30E7-7E19-A306024C8C9F}"/>
                </a:ext>
              </a:extLst>
            </p:cNvPr>
            <p:cNvSpPr/>
            <p:nvPr/>
          </p:nvSpPr>
          <p:spPr>
            <a:xfrm>
              <a:off x="1136500" y="1645757"/>
              <a:ext cx="5105680" cy="3585147"/>
            </a:xfrm>
            <a:prstGeom prst="rect">
              <a:avLst/>
            </a:prstGeom>
            <a:noFill/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74C9CB0B-B1ED-139F-E2DB-F8AE354BF50D}"/>
                </a:ext>
              </a:extLst>
            </p:cNvPr>
            <p:cNvSpPr/>
            <p:nvPr/>
          </p:nvSpPr>
          <p:spPr>
            <a:xfrm>
              <a:off x="2447451" y="5509756"/>
              <a:ext cx="2483778" cy="5878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accent5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解剖依赖性编码模块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606D9FF-2DB0-B508-46E8-E04765A5D31B}"/>
              </a:ext>
            </a:extLst>
          </p:cNvPr>
          <p:cNvGrpSpPr/>
          <p:nvPr/>
        </p:nvGrpSpPr>
        <p:grpSpPr>
          <a:xfrm>
            <a:off x="132608" y="3152081"/>
            <a:ext cx="919891" cy="649497"/>
            <a:chOff x="203760" y="3120070"/>
            <a:chExt cx="919891" cy="649497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AA4543C2-2A1F-8588-3FF5-19CFB6F9FF94}"/>
                </a:ext>
              </a:extLst>
            </p:cNvPr>
            <p:cNvSpPr/>
            <p:nvPr/>
          </p:nvSpPr>
          <p:spPr>
            <a:xfrm>
              <a:off x="256004" y="3120070"/>
              <a:ext cx="780904" cy="649497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06AF4F9-8ADF-9230-29D5-21FB68DE6A10}"/>
                </a:ext>
              </a:extLst>
            </p:cNvPr>
            <p:cNvSpPr txBox="1"/>
            <p:nvPr/>
          </p:nvSpPr>
          <p:spPr>
            <a:xfrm>
              <a:off x="203760" y="3203589"/>
              <a:ext cx="9198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3D</a:t>
              </a:r>
              <a:r>
                <a:rPr lang="zh-CN" altLang="en-US" sz="1400" b="1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输入图像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64BA3D8-AAFA-CDAB-D20C-74BAD5F566A0}"/>
              </a:ext>
            </a:extLst>
          </p:cNvPr>
          <p:cNvGrpSpPr/>
          <p:nvPr/>
        </p:nvGrpSpPr>
        <p:grpSpPr>
          <a:xfrm>
            <a:off x="5169159" y="858766"/>
            <a:ext cx="3197160" cy="5263930"/>
            <a:chOff x="5169159" y="858766"/>
            <a:chExt cx="3197160" cy="5263930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68425921-4EAA-9338-816E-4F1729FBAC3F}"/>
                </a:ext>
              </a:extLst>
            </p:cNvPr>
            <p:cNvSpPr/>
            <p:nvPr/>
          </p:nvSpPr>
          <p:spPr>
            <a:xfrm>
              <a:off x="6089650" y="858766"/>
              <a:ext cx="2276669" cy="63805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解剖信息提取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6E722C8E-9829-DA67-7BDC-34396566C2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9159" y="1201945"/>
              <a:ext cx="839755" cy="721162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CBC61624-B331-A9EF-E917-997C0288E9DF}"/>
                </a:ext>
              </a:extLst>
            </p:cNvPr>
            <p:cNvSpPr/>
            <p:nvPr/>
          </p:nvSpPr>
          <p:spPr>
            <a:xfrm>
              <a:off x="6089650" y="5484646"/>
              <a:ext cx="2270319" cy="63805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ROI </a:t>
              </a:r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区域裁剪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24CDB53A-70B2-851B-F1CF-79EC38EA8C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95732" y="4961781"/>
              <a:ext cx="1595533" cy="445526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9696" y="1081361"/>
            <a:ext cx="440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(2)  </a:t>
            </a:r>
            <a:r>
              <a:rPr lang="zh-CN" altLang="en-US" b="1" dirty="0">
                <a:ea typeface="宋体" panose="02010600030101010101" pitchFamily="2" charset="-122"/>
              </a:rPr>
              <a:t>模型整体结构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582568-A22D-FB28-4283-D96C8E1A1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507" y="1627096"/>
            <a:ext cx="9974986" cy="3603808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0606D9FF-2DB0-B508-46E8-E04765A5D31B}"/>
              </a:ext>
            </a:extLst>
          </p:cNvPr>
          <p:cNvGrpSpPr/>
          <p:nvPr/>
        </p:nvGrpSpPr>
        <p:grpSpPr>
          <a:xfrm>
            <a:off x="132608" y="3152081"/>
            <a:ext cx="919891" cy="649497"/>
            <a:chOff x="203760" y="3120070"/>
            <a:chExt cx="919891" cy="649497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AA4543C2-2A1F-8588-3FF5-19CFB6F9FF94}"/>
                </a:ext>
              </a:extLst>
            </p:cNvPr>
            <p:cNvSpPr/>
            <p:nvPr/>
          </p:nvSpPr>
          <p:spPr>
            <a:xfrm>
              <a:off x="256004" y="3120070"/>
              <a:ext cx="780904" cy="649497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06AF4F9-8ADF-9230-29D5-21FB68DE6A10}"/>
                </a:ext>
              </a:extLst>
            </p:cNvPr>
            <p:cNvSpPr txBox="1"/>
            <p:nvPr/>
          </p:nvSpPr>
          <p:spPr>
            <a:xfrm>
              <a:off x="203760" y="3203589"/>
              <a:ext cx="9198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3D</a:t>
              </a:r>
              <a:r>
                <a:rPr lang="zh-CN" altLang="en-US" sz="1400" b="1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输入图像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59384BA-BEBE-8F92-5EB3-1D70287BDDBC}"/>
              </a:ext>
            </a:extLst>
          </p:cNvPr>
          <p:cNvGrpSpPr/>
          <p:nvPr/>
        </p:nvGrpSpPr>
        <p:grpSpPr>
          <a:xfrm>
            <a:off x="6279502" y="1627096"/>
            <a:ext cx="4803991" cy="4470490"/>
            <a:chOff x="6279502" y="1627096"/>
            <a:chExt cx="4803991" cy="447049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74C9CB0B-B1ED-139F-E2DB-F8AE354BF50D}"/>
                </a:ext>
              </a:extLst>
            </p:cNvPr>
            <p:cNvSpPr/>
            <p:nvPr/>
          </p:nvSpPr>
          <p:spPr>
            <a:xfrm>
              <a:off x="7353300" y="5509756"/>
              <a:ext cx="2656394" cy="58783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accent6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层次拓扑结构学习模块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5887744-C1EF-AE6F-7A3D-2F52967403E6}"/>
                </a:ext>
              </a:extLst>
            </p:cNvPr>
            <p:cNvSpPr/>
            <p:nvPr/>
          </p:nvSpPr>
          <p:spPr>
            <a:xfrm>
              <a:off x="6279502" y="1627096"/>
              <a:ext cx="4803991" cy="3603808"/>
            </a:xfrm>
            <a:prstGeom prst="rect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972C6AC-4F3F-0C1A-6147-732AD51BF730}"/>
              </a:ext>
            </a:extLst>
          </p:cNvPr>
          <p:cNvGrpSpPr/>
          <p:nvPr/>
        </p:nvGrpSpPr>
        <p:grpSpPr>
          <a:xfrm>
            <a:off x="11186547" y="2071379"/>
            <a:ext cx="872440" cy="2795492"/>
            <a:chOff x="11186547" y="2071379"/>
            <a:chExt cx="872440" cy="2795492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C1F276DE-42A7-9E9D-D943-A2B056D514DD}"/>
                </a:ext>
              </a:extLst>
            </p:cNvPr>
            <p:cNvSpPr/>
            <p:nvPr/>
          </p:nvSpPr>
          <p:spPr>
            <a:xfrm>
              <a:off x="11186547" y="2071379"/>
              <a:ext cx="872440" cy="33590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关键点</a:t>
              </a: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017C5AA4-AA24-D7E4-083D-209C861EA958}"/>
                </a:ext>
              </a:extLst>
            </p:cNvPr>
            <p:cNvSpPr/>
            <p:nvPr/>
          </p:nvSpPr>
          <p:spPr>
            <a:xfrm>
              <a:off x="11186547" y="3301174"/>
              <a:ext cx="872440" cy="33590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中心线</a:t>
              </a: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E350EEDD-3063-2E92-FF11-FB26BFC3655E}"/>
                </a:ext>
              </a:extLst>
            </p:cNvPr>
            <p:cNvSpPr/>
            <p:nvPr/>
          </p:nvSpPr>
          <p:spPr>
            <a:xfrm>
              <a:off x="11186547" y="4530969"/>
              <a:ext cx="872440" cy="33590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连通性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39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E4D096-15C3-1E81-0012-8C90930CD243}"/>
              </a:ext>
            </a:extLst>
          </p:cNvPr>
          <p:cNvSpPr txBox="1"/>
          <p:nvPr/>
        </p:nvSpPr>
        <p:spPr>
          <a:xfrm>
            <a:off x="529696" y="1081361"/>
            <a:ext cx="440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(1)  </a:t>
            </a: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解剖依赖性编码模块</a:t>
            </a:r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——</a:t>
            </a: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运行步骤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4F5B5DB-4BCD-EC16-B197-5F1A1E1DFE87}"/>
              </a:ext>
            </a:extLst>
          </p:cNvPr>
          <p:cNvGrpSpPr/>
          <p:nvPr/>
        </p:nvGrpSpPr>
        <p:grpSpPr>
          <a:xfrm>
            <a:off x="660400" y="1995697"/>
            <a:ext cx="4763035" cy="3310890"/>
            <a:chOff x="660400" y="2038951"/>
            <a:chExt cx="4763035" cy="3310890"/>
          </a:xfrm>
        </p:grpSpPr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7C75F603-65AF-A81E-8624-E251FAAC1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400" y="2038951"/>
              <a:ext cx="4763035" cy="331089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D749456-C41E-6033-428C-4876A7C8ADCD}"/>
                </a:ext>
              </a:extLst>
            </p:cNvPr>
            <p:cNvSpPr txBox="1"/>
            <p:nvPr/>
          </p:nvSpPr>
          <p:spPr>
            <a:xfrm>
              <a:off x="1278372" y="3109353"/>
              <a:ext cx="11383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2*ResUNet</a:t>
              </a:r>
              <a:endPara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8B4F6875-2D29-F774-8768-229EA43EAF5E}"/>
              </a:ext>
            </a:extLst>
          </p:cNvPr>
          <p:cNvSpPr txBox="1"/>
          <p:nvPr/>
        </p:nvSpPr>
        <p:spPr>
          <a:xfrm>
            <a:off x="6351222" y="2397331"/>
            <a:ext cx="45469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预训练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好的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ResUNet_1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计算心脏结构分割结果（左心房、左心室、右心房、右心室、主动脉，共五种） ；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待训练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ResUNet_2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计算得冠状动脉的粗分割结果；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基于①和②的结果计算距离场图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基于①和②的结果进行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ROI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区域的切割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77455FA-E702-7EE3-055E-2EBC92AD2EB9}"/>
              </a:ext>
            </a:extLst>
          </p:cNvPr>
          <p:cNvGrpSpPr/>
          <p:nvPr/>
        </p:nvGrpSpPr>
        <p:grpSpPr>
          <a:xfrm>
            <a:off x="1278372" y="2244811"/>
            <a:ext cx="1250224" cy="1422120"/>
            <a:chOff x="1278372" y="2244811"/>
            <a:chExt cx="1250224" cy="1422120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BA70A6EC-5A8E-A476-EF51-2803EAD74B39}"/>
                </a:ext>
              </a:extLst>
            </p:cNvPr>
            <p:cNvGrpSpPr/>
            <p:nvPr/>
          </p:nvGrpSpPr>
          <p:grpSpPr>
            <a:xfrm>
              <a:off x="1278372" y="2244811"/>
              <a:ext cx="1138334" cy="1422120"/>
              <a:chOff x="1278372" y="2244811"/>
              <a:chExt cx="1138334" cy="1422120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B6E340F-F453-F624-2D27-0B2EECBB791F}"/>
                  </a:ext>
                </a:extLst>
              </p:cNvPr>
              <p:cNvSpPr txBox="1"/>
              <p:nvPr/>
            </p:nvSpPr>
            <p:spPr>
              <a:xfrm>
                <a:off x="2001208" y="2244811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①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85B49E0-32D2-87F3-53C8-CF51A99349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8372" y="3666931"/>
                <a:ext cx="110093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8E8F4E51-D4E2-04E0-7CFC-418F91E98A31}"/>
                  </a:ext>
                </a:extLst>
              </p:cNvPr>
              <p:cNvCxnSpPr/>
              <p:nvPr/>
            </p:nvCxnSpPr>
            <p:spPr>
              <a:xfrm flipV="1">
                <a:off x="2379307" y="2500604"/>
                <a:ext cx="0" cy="116632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48A03DB5-4AA5-D6A8-6608-5D7390CE2423}"/>
                </a:ext>
              </a:extLst>
            </p:cNvPr>
            <p:cNvCxnSpPr>
              <a:cxnSpLocks/>
            </p:cNvCxnSpPr>
            <p:nvPr/>
          </p:nvCxnSpPr>
          <p:spPr>
            <a:xfrm>
              <a:off x="2379307" y="2491273"/>
              <a:ext cx="14928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E6B9FEB2-AE80-5CF2-86B2-E97D2CF1463D}"/>
              </a:ext>
            </a:extLst>
          </p:cNvPr>
          <p:cNvGrpSpPr/>
          <p:nvPr/>
        </p:nvGrpSpPr>
        <p:grpSpPr>
          <a:xfrm>
            <a:off x="1270309" y="3269469"/>
            <a:ext cx="1524496" cy="405509"/>
            <a:chOff x="1270309" y="3269469"/>
            <a:chExt cx="1524496" cy="405509"/>
          </a:xfrm>
        </p:grpSpPr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1A86A5ED-6B0A-F04B-CFFF-2943113AF025}"/>
                </a:ext>
              </a:extLst>
            </p:cNvPr>
            <p:cNvCxnSpPr>
              <a:cxnSpLocks/>
            </p:cNvCxnSpPr>
            <p:nvPr/>
          </p:nvCxnSpPr>
          <p:spPr>
            <a:xfrm>
              <a:off x="1270309" y="3674978"/>
              <a:ext cx="1355106" cy="0"/>
            </a:xfrm>
            <a:prstGeom prst="straightConnector1">
              <a:avLst/>
            </a:prstGeom>
            <a:ln w="38100">
              <a:solidFill>
                <a:srgbClr val="240DF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DDC4E9A-1B76-EBC1-69BA-1CDC0B340C3A}"/>
                </a:ext>
              </a:extLst>
            </p:cNvPr>
            <p:cNvSpPr txBox="1"/>
            <p:nvPr/>
          </p:nvSpPr>
          <p:spPr>
            <a:xfrm>
              <a:off x="2379307" y="326946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240DFB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②</a:t>
              </a:r>
              <a:endParaRPr lang="zh-CN" altLang="en-US" b="1" dirty="0">
                <a:solidFill>
                  <a:srgbClr val="240DFB"/>
                </a:solidFill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8D4A8C3-629C-C85F-5537-620A60ACF48F}"/>
              </a:ext>
            </a:extLst>
          </p:cNvPr>
          <p:cNvGrpSpPr/>
          <p:nvPr/>
        </p:nvGrpSpPr>
        <p:grpSpPr>
          <a:xfrm>
            <a:off x="2855167" y="2167540"/>
            <a:ext cx="2836379" cy="1387423"/>
            <a:chOff x="2855167" y="2167540"/>
            <a:chExt cx="2836379" cy="1387423"/>
          </a:xfrm>
        </p:grpSpPr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C37F6ACB-E5DD-82B0-7E2C-71876A66D8B5}"/>
                </a:ext>
              </a:extLst>
            </p:cNvPr>
            <p:cNvCxnSpPr>
              <a:cxnSpLocks/>
            </p:cNvCxnSpPr>
            <p:nvPr/>
          </p:nvCxnSpPr>
          <p:spPr>
            <a:xfrm>
              <a:off x="3041917" y="2491273"/>
              <a:ext cx="1082214" cy="9331"/>
            </a:xfrm>
            <a:prstGeom prst="line">
              <a:avLst/>
            </a:prstGeom>
            <a:ln w="38100">
              <a:solidFill>
                <a:srgbClr val="F28E1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连接符: 肘形 64">
              <a:extLst>
                <a:ext uri="{FF2B5EF4-FFF2-40B4-BE49-F238E27FC236}">
                  <a16:creationId xmlns:a16="http://schemas.microsoft.com/office/drawing/2014/main" id="{85072A84-8598-A63F-D7FA-64B25CEF6AC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589278" y="2766493"/>
              <a:ext cx="928396" cy="396618"/>
            </a:xfrm>
            <a:prstGeom prst="bentConnector3">
              <a:avLst>
                <a:gd name="adj1" fmla="val 40955"/>
              </a:avLst>
            </a:prstGeom>
            <a:ln w="38100">
              <a:solidFill>
                <a:srgbClr val="F28E1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连接符: 肘形 72">
              <a:extLst>
                <a:ext uri="{FF2B5EF4-FFF2-40B4-BE49-F238E27FC236}">
                  <a16:creationId xmlns:a16="http://schemas.microsoft.com/office/drawing/2014/main" id="{4333A6B0-FA5D-02CA-F2A3-6D8DE7519F5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497446" y="2743169"/>
              <a:ext cx="1063690" cy="559898"/>
            </a:xfrm>
            <a:prstGeom prst="bentConnector3">
              <a:avLst>
                <a:gd name="adj1" fmla="val 877"/>
              </a:avLst>
            </a:prstGeom>
            <a:ln w="38100">
              <a:solidFill>
                <a:srgbClr val="F28E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4F78DE3D-42DF-EED9-23FC-DB3B55618A9C}"/>
                </a:ext>
              </a:extLst>
            </p:cNvPr>
            <p:cNvSpPr txBox="1"/>
            <p:nvPr/>
          </p:nvSpPr>
          <p:spPr>
            <a:xfrm>
              <a:off x="5276048" y="216754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accent2">
                      <a:lumMod val="75000"/>
                    </a:schemeClr>
                  </a:solidFill>
                </a:rPr>
                <a:t>③</a:t>
              </a: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39580F0E-0123-37B1-9940-5FDAB612E5BE}"/>
              </a:ext>
            </a:extLst>
          </p:cNvPr>
          <p:cNvGrpSpPr/>
          <p:nvPr/>
        </p:nvGrpSpPr>
        <p:grpSpPr>
          <a:xfrm>
            <a:off x="2369976" y="3674603"/>
            <a:ext cx="3364094" cy="1303605"/>
            <a:chOff x="2369976" y="3674603"/>
            <a:chExt cx="3364094" cy="1303605"/>
          </a:xfrm>
        </p:grpSpPr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DA22B5B1-CCE7-D8F0-713E-15D11D6F1186}"/>
                </a:ext>
              </a:extLst>
            </p:cNvPr>
            <p:cNvCxnSpPr>
              <a:cxnSpLocks/>
            </p:cNvCxnSpPr>
            <p:nvPr/>
          </p:nvCxnSpPr>
          <p:spPr>
            <a:xfrm>
              <a:off x="2379307" y="3674603"/>
              <a:ext cx="0" cy="1186646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F7523FD7-739A-929C-8232-97B624A6B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9976" y="4847397"/>
              <a:ext cx="2929933" cy="12773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4370EB9B-93C0-7D0D-9EA4-A057D4234C89}"/>
                </a:ext>
              </a:extLst>
            </p:cNvPr>
            <p:cNvCxnSpPr/>
            <p:nvPr/>
          </p:nvCxnSpPr>
          <p:spPr>
            <a:xfrm flipV="1">
              <a:off x="5309240" y="3769568"/>
              <a:ext cx="0" cy="10871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5B5F189B-6CB3-E07E-F35B-FFEBA7C659E2}"/>
                </a:ext>
              </a:extLst>
            </p:cNvPr>
            <p:cNvSpPr txBox="1"/>
            <p:nvPr/>
          </p:nvSpPr>
          <p:spPr>
            <a:xfrm>
              <a:off x="5318572" y="460887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accent6">
                      <a:lumMod val="75000"/>
                    </a:schemeClr>
                  </a:solidFill>
                </a:rPr>
                <a:t>④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947F84B-951C-A8C0-D7C2-1723BC408CB3}"/>
              </a:ext>
            </a:extLst>
          </p:cNvPr>
          <p:cNvSpPr/>
          <p:nvPr/>
        </p:nvSpPr>
        <p:spPr>
          <a:xfrm>
            <a:off x="6394287" y="2444666"/>
            <a:ext cx="287703" cy="238482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0AAA61-0834-97DF-EDD5-833DF842C5A2}"/>
              </a:ext>
            </a:extLst>
          </p:cNvPr>
          <p:cNvSpPr/>
          <p:nvPr/>
        </p:nvSpPr>
        <p:spPr>
          <a:xfrm>
            <a:off x="6398592" y="3423867"/>
            <a:ext cx="287703" cy="238483"/>
          </a:xfrm>
          <a:prstGeom prst="rect">
            <a:avLst/>
          </a:prstGeom>
          <a:solidFill>
            <a:schemeClr val="accent5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CA97F7-F50C-4D3F-D20C-B88CE6C3BE74}"/>
              </a:ext>
            </a:extLst>
          </p:cNvPr>
          <p:cNvSpPr/>
          <p:nvPr/>
        </p:nvSpPr>
        <p:spPr>
          <a:xfrm>
            <a:off x="6398591" y="4149525"/>
            <a:ext cx="287704" cy="236802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6115E7E-EE00-9975-9EAC-94C02CC7939F}"/>
              </a:ext>
            </a:extLst>
          </p:cNvPr>
          <p:cNvSpPr/>
          <p:nvPr/>
        </p:nvSpPr>
        <p:spPr>
          <a:xfrm>
            <a:off x="6388581" y="4636700"/>
            <a:ext cx="287704" cy="236802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96DAFA5-8E2F-6E6F-908C-F4251C4A9DC5}"/>
              </a:ext>
            </a:extLst>
          </p:cNvPr>
          <p:cNvCxnSpPr>
            <a:cxnSpLocks/>
          </p:cNvCxnSpPr>
          <p:nvPr/>
        </p:nvCxnSpPr>
        <p:spPr>
          <a:xfrm>
            <a:off x="5857875" y="1517471"/>
            <a:ext cx="0" cy="431426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99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E4D096-15C3-1E81-0012-8C90930CD243}"/>
              </a:ext>
            </a:extLst>
          </p:cNvPr>
          <p:cNvSpPr txBox="1"/>
          <p:nvPr/>
        </p:nvSpPr>
        <p:spPr>
          <a:xfrm>
            <a:off x="529696" y="1081361"/>
            <a:ext cx="440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(2)  </a:t>
            </a: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解剖依赖性编码模块</a:t>
            </a:r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——</a:t>
            </a: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实现细节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4F5B5DB-4BCD-EC16-B197-5F1A1E1DFE87}"/>
              </a:ext>
            </a:extLst>
          </p:cNvPr>
          <p:cNvGrpSpPr/>
          <p:nvPr/>
        </p:nvGrpSpPr>
        <p:grpSpPr>
          <a:xfrm>
            <a:off x="660400" y="1995697"/>
            <a:ext cx="4763035" cy="3310890"/>
            <a:chOff x="660400" y="2038951"/>
            <a:chExt cx="4763035" cy="3310890"/>
          </a:xfrm>
        </p:grpSpPr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7C75F603-65AF-A81E-8624-E251FAAC1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400" y="2038951"/>
              <a:ext cx="4763035" cy="331089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D749456-C41E-6033-428C-4876A7C8ADCD}"/>
                </a:ext>
              </a:extLst>
            </p:cNvPr>
            <p:cNvSpPr txBox="1"/>
            <p:nvPr/>
          </p:nvSpPr>
          <p:spPr>
            <a:xfrm>
              <a:off x="1278372" y="3109353"/>
              <a:ext cx="11383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2*ResUNet</a:t>
              </a:r>
              <a:endPara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8B4F6875-2D29-F774-8768-229EA43EAF5E}"/>
              </a:ext>
            </a:extLst>
          </p:cNvPr>
          <p:cNvSpPr txBox="1"/>
          <p:nvPr/>
        </p:nvSpPr>
        <p:spPr>
          <a:xfrm>
            <a:off x="6170765" y="1714993"/>
            <a:ext cx="57069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预训练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ResUNet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的分割准确性由实验确定；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待训练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ResUNet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dilated label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训练（核尺寸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5*5*5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）；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损失函数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Dice Loss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77455FA-E702-7EE3-055E-2EBC92AD2EB9}"/>
              </a:ext>
            </a:extLst>
          </p:cNvPr>
          <p:cNvGrpSpPr/>
          <p:nvPr/>
        </p:nvGrpSpPr>
        <p:grpSpPr>
          <a:xfrm>
            <a:off x="1278372" y="2244811"/>
            <a:ext cx="1250224" cy="1422120"/>
            <a:chOff x="1278372" y="2244811"/>
            <a:chExt cx="1250224" cy="1422120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BA70A6EC-5A8E-A476-EF51-2803EAD74B39}"/>
                </a:ext>
              </a:extLst>
            </p:cNvPr>
            <p:cNvGrpSpPr/>
            <p:nvPr/>
          </p:nvGrpSpPr>
          <p:grpSpPr>
            <a:xfrm>
              <a:off x="1278372" y="2244811"/>
              <a:ext cx="1138334" cy="1422120"/>
              <a:chOff x="1278372" y="2244811"/>
              <a:chExt cx="1138334" cy="1422120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B6E340F-F453-F624-2D27-0B2EECBB791F}"/>
                  </a:ext>
                </a:extLst>
              </p:cNvPr>
              <p:cNvSpPr txBox="1"/>
              <p:nvPr/>
            </p:nvSpPr>
            <p:spPr>
              <a:xfrm>
                <a:off x="2001208" y="2244811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①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85B49E0-32D2-87F3-53C8-CF51A99349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8372" y="3666931"/>
                <a:ext cx="110093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8E8F4E51-D4E2-04E0-7CFC-418F91E98A31}"/>
                  </a:ext>
                </a:extLst>
              </p:cNvPr>
              <p:cNvCxnSpPr/>
              <p:nvPr/>
            </p:nvCxnSpPr>
            <p:spPr>
              <a:xfrm flipV="1">
                <a:off x="2379307" y="2500604"/>
                <a:ext cx="0" cy="116632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48A03DB5-4AA5-D6A8-6608-5D7390CE2423}"/>
                </a:ext>
              </a:extLst>
            </p:cNvPr>
            <p:cNvCxnSpPr>
              <a:cxnSpLocks/>
            </p:cNvCxnSpPr>
            <p:nvPr/>
          </p:nvCxnSpPr>
          <p:spPr>
            <a:xfrm>
              <a:off x="2379307" y="2491273"/>
              <a:ext cx="14928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E6B9FEB2-AE80-5CF2-86B2-E97D2CF1463D}"/>
              </a:ext>
            </a:extLst>
          </p:cNvPr>
          <p:cNvGrpSpPr/>
          <p:nvPr/>
        </p:nvGrpSpPr>
        <p:grpSpPr>
          <a:xfrm>
            <a:off x="1270309" y="3269469"/>
            <a:ext cx="1524496" cy="405509"/>
            <a:chOff x="1270309" y="3269469"/>
            <a:chExt cx="1524496" cy="405509"/>
          </a:xfrm>
        </p:grpSpPr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1A86A5ED-6B0A-F04B-CFFF-2943113AF025}"/>
                </a:ext>
              </a:extLst>
            </p:cNvPr>
            <p:cNvCxnSpPr>
              <a:cxnSpLocks/>
            </p:cNvCxnSpPr>
            <p:nvPr/>
          </p:nvCxnSpPr>
          <p:spPr>
            <a:xfrm>
              <a:off x="1270309" y="3674978"/>
              <a:ext cx="1355106" cy="0"/>
            </a:xfrm>
            <a:prstGeom prst="straightConnector1">
              <a:avLst/>
            </a:prstGeom>
            <a:ln w="38100">
              <a:solidFill>
                <a:srgbClr val="240DF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DDC4E9A-1B76-EBC1-69BA-1CDC0B340C3A}"/>
                </a:ext>
              </a:extLst>
            </p:cNvPr>
            <p:cNvSpPr txBox="1"/>
            <p:nvPr/>
          </p:nvSpPr>
          <p:spPr>
            <a:xfrm>
              <a:off x="2379307" y="326946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240DFB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②</a:t>
              </a:r>
              <a:endParaRPr lang="zh-CN" altLang="en-US" b="1" dirty="0">
                <a:solidFill>
                  <a:srgbClr val="240DFB"/>
                </a:solidFill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8D4A8C3-629C-C85F-5537-620A60ACF48F}"/>
              </a:ext>
            </a:extLst>
          </p:cNvPr>
          <p:cNvGrpSpPr/>
          <p:nvPr/>
        </p:nvGrpSpPr>
        <p:grpSpPr>
          <a:xfrm>
            <a:off x="2855167" y="2167540"/>
            <a:ext cx="2836379" cy="1387423"/>
            <a:chOff x="2855167" y="2167540"/>
            <a:chExt cx="2836379" cy="1387423"/>
          </a:xfrm>
        </p:grpSpPr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C37F6ACB-E5DD-82B0-7E2C-71876A66D8B5}"/>
                </a:ext>
              </a:extLst>
            </p:cNvPr>
            <p:cNvCxnSpPr>
              <a:cxnSpLocks/>
            </p:cNvCxnSpPr>
            <p:nvPr/>
          </p:nvCxnSpPr>
          <p:spPr>
            <a:xfrm>
              <a:off x="3041917" y="2491273"/>
              <a:ext cx="1082214" cy="9331"/>
            </a:xfrm>
            <a:prstGeom prst="line">
              <a:avLst/>
            </a:prstGeom>
            <a:ln w="38100">
              <a:solidFill>
                <a:srgbClr val="F28E1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连接符: 肘形 64">
              <a:extLst>
                <a:ext uri="{FF2B5EF4-FFF2-40B4-BE49-F238E27FC236}">
                  <a16:creationId xmlns:a16="http://schemas.microsoft.com/office/drawing/2014/main" id="{85072A84-8598-A63F-D7FA-64B25CEF6AC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589278" y="2766493"/>
              <a:ext cx="928396" cy="396618"/>
            </a:xfrm>
            <a:prstGeom prst="bentConnector3">
              <a:avLst>
                <a:gd name="adj1" fmla="val 40955"/>
              </a:avLst>
            </a:prstGeom>
            <a:ln w="38100">
              <a:solidFill>
                <a:srgbClr val="F28E1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连接符: 肘形 72">
              <a:extLst>
                <a:ext uri="{FF2B5EF4-FFF2-40B4-BE49-F238E27FC236}">
                  <a16:creationId xmlns:a16="http://schemas.microsoft.com/office/drawing/2014/main" id="{4333A6B0-FA5D-02CA-F2A3-6D8DE7519F5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497446" y="2743169"/>
              <a:ext cx="1063690" cy="559898"/>
            </a:xfrm>
            <a:prstGeom prst="bentConnector3">
              <a:avLst>
                <a:gd name="adj1" fmla="val 877"/>
              </a:avLst>
            </a:prstGeom>
            <a:ln w="38100">
              <a:solidFill>
                <a:srgbClr val="F28E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4F78DE3D-42DF-EED9-23FC-DB3B55618A9C}"/>
                </a:ext>
              </a:extLst>
            </p:cNvPr>
            <p:cNvSpPr txBox="1"/>
            <p:nvPr/>
          </p:nvSpPr>
          <p:spPr>
            <a:xfrm>
              <a:off x="5276048" y="216754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accent2">
                      <a:lumMod val="75000"/>
                    </a:schemeClr>
                  </a:solidFill>
                </a:rPr>
                <a:t>③</a:t>
              </a: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39580F0E-0123-37B1-9940-5FDAB612E5BE}"/>
              </a:ext>
            </a:extLst>
          </p:cNvPr>
          <p:cNvGrpSpPr/>
          <p:nvPr/>
        </p:nvGrpSpPr>
        <p:grpSpPr>
          <a:xfrm>
            <a:off x="2369976" y="3674603"/>
            <a:ext cx="3364094" cy="1303605"/>
            <a:chOff x="2369976" y="3674603"/>
            <a:chExt cx="3364094" cy="1303605"/>
          </a:xfrm>
        </p:grpSpPr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DA22B5B1-CCE7-D8F0-713E-15D11D6F1186}"/>
                </a:ext>
              </a:extLst>
            </p:cNvPr>
            <p:cNvCxnSpPr>
              <a:cxnSpLocks/>
            </p:cNvCxnSpPr>
            <p:nvPr/>
          </p:nvCxnSpPr>
          <p:spPr>
            <a:xfrm>
              <a:off x="2379307" y="3674603"/>
              <a:ext cx="0" cy="1186646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F7523FD7-739A-929C-8232-97B624A6B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9976" y="4847397"/>
              <a:ext cx="2929933" cy="12773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4370EB9B-93C0-7D0D-9EA4-A057D4234C89}"/>
                </a:ext>
              </a:extLst>
            </p:cNvPr>
            <p:cNvCxnSpPr/>
            <p:nvPr/>
          </p:nvCxnSpPr>
          <p:spPr>
            <a:xfrm flipV="1">
              <a:off x="5309240" y="3769568"/>
              <a:ext cx="0" cy="10871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5B5F189B-6CB3-E07E-F35B-FFEBA7C659E2}"/>
                </a:ext>
              </a:extLst>
            </p:cNvPr>
            <p:cNvSpPr txBox="1"/>
            <p:nvPr/>
          </p:nvSpPr>
          <p:spPr>
            <a:xfrm>
              <a:off x="5318572" y="460887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accent6">
                      <a:lumMod val="75000"/>
                    </a:schemeClr>
                  </a:solidFill>
                </a:rPr>
                <a:t>④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5FC535A7-E310-0CA0-D732-585D6345302F}"/>
              </a:ext>
            </a:extLst>
          </p:cNvPr>
          <p:cNvSpPr/>
          <p:nvPr/>
        </p:nvSpPr>
        <p:spPr>
          <a:xfrm>
            <a:off x="6214377" y="1736821"/>
            <a:ext cx="306235" cy="287006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69FB7C0-8E85-E2A8-764F-D5055DF5F851}"/>
              </a:ext>
            </a:extLst>
          </p:cNvPr>
          <p:cNvSpPr/>
          <p:nvPr/>
        </p:nvSpPr>
        <p:spPr>
          <a:xfrm>
            <a:off x="6214377" y="2231296"/>
            <a:ext cx="299917" cy="287006"/>
          </a:xfrm>
          <a:prstGeom prst="rect">
            <a:avLst/>
          </a:prstGeom>
          <a:solidFill>
            <a:schemeClr val="accent5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DE010D2-E53F-4EE6-1BDD-830C2A301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376" y="2987555"/>
            <a:ext cx="5241365" cy="278654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91D2B1D-A47D-86DF-9BB1-F287BFEC4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5552" y="2637448"/>
            <a:ext cx="514485" cy="288112"/>
          </a:xfrm>
          <a:prstGeom prst="rect">
            <a:avLst/>
          </a:prstGeom>
        </p:spPr>
      </p:pic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E654D3A-02F8-728D-C5C6-443465E7F5A0}"/>
              </a:ext>
            </a:extLst>
          </p:cNvPr>
          <p:cNvCxnSpPr>
            <a:cxnSpLocks/>
          </p:cNvCxnSpPr>
          <p:nvPr/>
        </p:nvCxnSpPr>
        <p:spPr>
          <a:xfrm>
            <a:off x="5857875" y="1517471"/>
            <a:ext cx="0" cy="431426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47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E4D096-15C3-1E81-0012-8C90930CD243}"/>
              </a:ext>
            </a:extLst>
          </p:cNvPr>
          <p:cNvSpPr txBox="1"/>
          <p:nvPr/>
        </p:nvSpPr>
        <p:spPr>
          <a:xfrm>
            <a:off x="529696" y="1081361"/>
            <a:ext cx="595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(3)  </a:t>
            </a: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层次拓扑结构学习模块</a:t>
            </a:r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——</a:t>
            </a: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关键点检测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C9CFCF0-5462-5B76-CE07-ACFF2FF3F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34" y="1855055"/>
            <a:ext cx="4758317" cy="3543308"/>
          </a:xfrm>
          <a:prstGeom prst="rect">
            <a:avLst/>
          </a:prstGeom>
        </p:spPr>
      </p:pic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4C196315-08CC-B991-848E-C4C13B0C1806}"/>
              </a:ext>
            </a:extLst>
          </p:cNvPr>
          <p:cNvCxnSpPr/>
          <p:nvPr/>
        </p:nvCxnSpPr>
        <p:spPr>
          <a:xfrm>
            <a:off x="379973" y="6067425"/>
            <a:ext cx="633753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0AA04A8D-9773-8196-6F43-0099EE52B10C}"/>
              </a:ext>
            </a:extLst>
          </p:cNvPr>
          <p:cNvSpPr txBox="1"/>
          <p:nvPr/>
        </p:nvSpPr>
        <p:spPr>
          <a:xfrm>
            <a:off x="291865" y="6191607"/>
            <a:ext cx="11814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Ribera J, 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Guera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D, Chen Y, et al. Locating objects without bounding boxes[C]//CVPR 2019: 6479-6489.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3BD5D2F-B684-6FFB-1BF7-5FA3B4E0165A}"/>
              </a:ext>
            </a:extLst>
          </p:cNvPr>
          <p:cNvSpPr/>
          <p:nvPr/>
        </p:nvSpPr>
        <p:spPr>
          <a:xfrm>
            <a:off x="1590674" y="2071805"/>
            <a:ext cx="3893377" cy="690279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2504D2F-0512-BBD9-103D-511E8D6F8EDD}"/>
              </a:ext>
            </a:extLst>
          </p:cNvPr>
          <p:cNvCxnSpPr>
            <a:cxnSpLocks/>
          </p:cNvCxnSpPr>
          <p:nvPr/>
        </p:nvCxnSpPr>
        <p:spPr>
          <a:xfrm flipH="1">
            <a:off x="5095875" y="1590675"/>
            <a:ext cx="619125" cy="3905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CCC0DCEC-D573-7F5C-DF10-D5B3901B0060}"/>
              </a:ext>
            </a:extLst>
          </p:cNvPr>
          <p:cNvCxnSpPr>
            <a:cxnSpLocks/>
          </p:cNvCxnSpPr>
          <p:nvPr/>
        </p:nvCxnSpPr>
        <p:spPr>
          <a:xfrm>
            <a:off x="5857875" y="1517471"/>
            <a:ext cx="0" cy="431426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1985CA49-4743-FA61-3C1E-7495E85C2FE6}"/>
              </a:ext>
            </a:extLst>
          </p:cNvPr>
          <p:cNvGrpSpPr/>
          <p:nvPr/>
        </p:nvGrpSpPr>
        <p:grpSpPr>
          <a:xfrm>
            <a:off x="6231700" y="2762084"/>
            <a:ext cx="4836672" cy="1846659"/>
            <a:chOff x="6199070" y="2269693"/>
            <a:chExt cx="4836672" cy="1846659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37A1D04C-906D-D875-496F-14828B449272}"/>
                </a:ext>
              </a:extLst>
            </p:cNvPr>
            <p:cNvGrpSpPr/>
            <p:nvPr/>
          </p:nvGrpSpPr>
          <p:grpSpPr>
            <a:xfrm>
              <a:off x="6199070" y="2269693"/>
              <a:ext cx="4836672" cy="1846659"/>
              <a:chOff x="5797050" y="2267517"/>
              <a:chExt cx="4836672" cy="1846659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13E524FB-2890-0A8F-0449-272DE86D9095}"/>
                  </a:ext>
                </a:extLst>
              </p:cNvPr>
              <p:cNvGrpSpPr/>
              <p:nvPr/>
            </p:nvGrpSpPr>
            <p:grpSpPr>
              <a:xfrm>
                <a:off x="5797050" y="2267517"/>
                <a:ext cx="4806725" cy="1846659"/>
                <a:chOff x="5886450" y="1988551"/>
                <a:chExt cx="4806725" cy="1846659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06AD2EA-31FF-066E-2F7A-CB61D09AD2A2}"/>
                    </a:ext>
                  </a:extLst>
                </p:cNvPr>
                <p:cNvSpPr txBox="1"/>
                <p:nvPr/>
              </p:nvSpPr>
              <p:spPr>
                <a:xfrm>
                  <a:off x="5886450" y="1988551"/>
                  <a:ext cx="4197688" cy="18466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CN" altLang="en-US" sz="1600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关键点 </a:t>
                  </a:r>
                  <a:r>
                    <a:rPr lang="en-US" altLang="zh-CN" sz="1600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= </a:t>
                  </a:r>
                  <a:r>
                    <a:rPr lang="zh-CN" altLang="en-US" sz="1600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端点 </a:t>
                  </a:r>
                  <a:r>
                    <a:rPr lang="en-US" altLang="zh-CN" sz="1600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+ </a:t>
                  </a:r>
                  <a:r>
                    <a:rPr lang="zh-CN" altLang="en-US" sz="1600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分支点</a:t>
                  </a:r>
                  <a:endPara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  <a:p>
                  <a:endPara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zh-CN" altLang="en-US" sz="1600" b="1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损失函数</a:t>
                  </a:r>
                  <a:r>
                    <a:rPr lang="zh-CN" altLang="en-US" sz="1600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：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Weighted </a:t>
                  </a:r>
                  <a:r>
                    <a:rPr lang="en-US" altLang="zh-CN" sz="1600" dirty="0" err="1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Hausdroff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Distance </a:t>
                  </a:r>
                  <a:r>
                    <a:rPr lang="zh-CN" altLang="en-US" sz="16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→</a:t>
                  </a:r>
                  <a:endPara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endParaRPr lang="en-US" altLang="zh-CN" dirty="0"/>
                </a:p>
              </p:txBody>
            </p:sp>
            <p:pic>
              <p:nvPicPr>
                <p:cNvPr id="23" name="图片 22">
                  <a:extLst>
                    <a:ext uri="{FF2B5EF4-FFF2-40B4-BE49-F238E27FC236}">
                      <a16:creationId xmlns:a16="http://schemas.microsoft.com/office/drawing/2014/main" id="{43C7D0A1-50D6-2BA0-B307-D05E8F321D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91165" y="2777219"/>
                  <a:ext cx="702010" cy="263254"/>
                </a:xfrm>
                <a:prstGeom prst="rect">
                  <a:avLst/>
                </a:prstGeom>
              </p:spPr>
            </p:pic>
          </p:grp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89921007-92CB-2A28-AC37-38D6A8131C5C}"/>
                  </a:ext>
                </a:extLst>
              </p:cNvPr>
              <p:cNvSpPr txBox="1"/>
              <p:nvPr/>
            </p:nvSpPr>
            <p:spPr>
              <a:xfrm>
                <a:off x="6084505" y="3602994"/>
                <a:ext cx="45492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主要选用原因</a:t>
                </a:r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：不用预先定义关键点的数量</a:t>
                </a:r>
              </a:p>
            </p:txBody>
          </p:sp>
        </p:grpSp>
        <p:sp>
          <p:nvSpPr>
            <p:cNvPr id="3" name="星形: 五角 2">
              <a:extLst>
                <a:ext uri="{FF2B5EF4-FFF2-40B4-BE49-F238E27FC236}">
                  <a16:creationId xmlns:a16="http://schemas.microsoft.com/office/drawing/2014/main" id="{45282FD4-A0F4-FC3C-76E1-016937E4A933}"/>
                </a:ext>
              </a:extLst>
            </p:cNvPr>
            <p:cNvSpPr/>
            <p:nvPr/>
          </p:nvSpPr>
          <p:spPr>
            <a:xfrm>
              <a:off x="9971922" y="2975304"/>
              <a:ext cx="135228" cy="128789"/>
            </a:xfrm>
            <a:prstGeom prst="star5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182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M0NzhmNWUwZjhjNGFhN2I1YWRjMTFkODNiNjVhMG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1395</Words>
  <Application>Microsoft Office PowerPoint</Application>
  <PresentationFormat>宽屏</PresentationFormat>
  <Paragraphs>298</Paragraphs>
  <Slides>20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等线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2_Office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寰驰 刘</dc:creator>
  <cp:lastModifiedBy>寰驰 刘</cp:lastModifiedBy>
  <cp:revision>40</cp:revision>
  <dcterms:created xsi:type="dcterms:W3CDTF">2023-10-07T00:21:00Z</dcterms:created>
  <dcterms:modified xsi:type="dcterms:W3CDTF">2023-12-22T08:31:45Z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B003C4A45CAC4130B1131D0DC201056B_12</vt:lpwstr>
  </property>
  <property fmtid="{D5CDD505-2E9C-101B-9397-08002B2CF9AE}" pid="3" name="KSOProductBuildVer">
    <vt:lpwstr>2052-12.1.0.15398</vt:lpwstr>
  </property>
</Properties>
</file>